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60"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7347"/>
  </p:normalViewPr>
  <p:slideViewPr>
    <p:cSldViewPr snapToGrid="0" snapToObjects="1">
      <p:cViewPr varScale="1">
        <p:scale>
          <a:sx n="107" d="100"/>
          <a:sy n="107" d="100"/>
        </p:scale>
        <p:origin x="1184" y="160"/>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F58C42-01FD-B943-9B5E-0F33A6B2CDA4}" type="datetimeFigureOut">
              <a:rPr lang="en-GB" smtClean="0"/>
              <a:t>27/04/2022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70870-3A54-D549-8706-5C0F3067F075}" type="slidenum">
              <a:rPr lang="en-GB" smtClean="0"/>
              <a:t>‹#›</a:t>
            </a:fld>
            <a:endParaRPr lang="en-GB"/>
          </a:p>
        </p:txBody>
      </p:sp>
    </p:spTree>
    <p:extLst>
      <p:ext uri="{BB962C8B-B14F-4D97-AF65-F5344CB8AC3E}">
        <p14:creationId xmlns:p14="http://schemas.microsoft.com/office/powerpoint/2010/main" val="3954660043"/>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1D70870-3A54-D549-8706-5C0F3067F075}" type="slidenum">
              <a:rPr lang="en-GB" smtClean="0"/>
              <a:t>1</a:t>
            </a:fld>
            <a:endParaRPr lang="en-GB"/>
          </a:p>
        </p:txBody>
      </p:sp>
    </p:spTree>
    <p:extLst>
      <p:ext uri="{BB962C8B-B14F-4D97-AF65-F5344CB8AC3E}">
        <p14:creationId xmlns:p14="http://schemas.microsoft.com/office/powerpoint/2010/main" val="283642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D70870-3A54-D549-8706-5C0F3067F075}" type="slidenum">
              <a:rPr lang="en-GB" smtClean="0"/>
              <a:t>3</a:t>
            </a:fld>
            <a:endParaRPr lang="en-GB"/>
          </a:p>
        </p:txBody>
      </p:sp>
    </p:spTree>
    <p:extLst>
      <p:ext uri="{BB962C8B-B14F-4D97-AF65-F5344CB8AC3E}">
        <p14:creationId xmlns:p14="http://schemas.microsoft.com/office/powerpoint/2010/main" val="2522811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400" dirty="0"/>
          </a:p>
        </p:txBody>
      </p:sp>
      <p:sp>
        <p:nvSpPr>
          <p:cNvPr id="4" name="Slide Number Placeholder 3"/>
          <p:cNvSpPr>
            <a:spLocks noGrp="1"/>
          </p:cNvSpPr>
          <p:nvPr>
            <p:ph type="sldNum" sz="quarter" idx="5"/>
          </p:nvPr>
        </p:nvSpPr>
        <p:spPr/>
        <p:txBody>
          <a:bodyPr/>
          <a:lstStyle/>
          <a:p>
            <a:fld id="{B1D70870-3A54-D549-8706-5C0F3067F075}" type="slidenum">
              <a:rPr lang="en-GB" smtClean="0"/>
              <a:t>4</a:t>
            </a:fld>
            <a:endParaRPr lang="en-GB"/>
          </a:p>
        </p:txBody>
      </p:sp>
    </p:spTree>
    <p:extLst>
      <p:ext uri="{BB962C8B-B14F-4D97-AF65-F5344CB8AC3E}">
        <p14:creationId xmlns:p14="http://schemas.microsoft.com/office/powerpoint/2010/main" val="293284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D70870-3A54-D549-8706-5C0F3067F075}" type="slidenum">
              <a:rPr lang="en-GB" smtClean="0"/>
              <a:t>5</a:t>
            </a:fld>
            <a:endParaRPr lang="en-GB"/>
          </a:p>
        </p:txBody>
      </p:sp>
    </p:spTree>
    <p:extLst>
      <p:ext uri="{BB962C8B-B14F-4D97-AF65-F5344CB8AC3E}">
        <p14:creationId xmlns:p14="http://schemas.microsoft.com/office/powerpoint/2010/main" val="3828466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4507-75D8-0E1E-B5E5-D00F7D1905E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50118CC2-A7E0-217C-53D9-E60D381908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7A2C0E4-4D86-4200-B5B8-440AE3CDD519}"/>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F67CEDBF-9629-8F5A-B347-DD3482FE78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1A0857-BC6D-53DD-D390-9582DA8D9648}"/>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350166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F104-B859-BEE0-5FEB-275C69AC163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D955952-5670-514E-FAE9-7C971585967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103DD71-6102-E1B3-E1C2-F683D04C4961}"/>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2C736CA2-1F70-F0C9-F836-91A298BC4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53E034-AFEA-CBD7-7E67-4BE02AEB575B}"/>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1094198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6A0CA9-3FDF-310A-B67E-82A85D910F72}"/>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6BD6F0E-BBB4-69ED-E624-5C32656A031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6F46C73-D584-823B-FC1E-F2315E36BF38}"/>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24B0CF16-122A-1D8B-9753-D4DA5D4C6C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B53EC6-8F13-5C34-9686-3BCD180AB641}"/>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4095529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A0095-974F-34B3-A76B-B68BF01A15E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C74DEE0-1891-063D-0BE6-FD9A91EBA35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0BB1C22-9C7A-497C-BE44-AB175AD410F0}"/>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62E339A7-FA86-AD33-9B92-4E517AA66B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4D075E-9FD3-DB04-B253-E72F887DD936}"/>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40821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410F4-071A-1537-5322-251A3D628C5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370A6CA-2CD2-C902-DFDD-C53A861B23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B9A021-171A-FBE2-D6A4-4FC358F78180}"/>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B084D5A4-4685-6A37-F507-C0FA231679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7AE3BF-5A3F-C657-E2DC-2C5C5D43B12D}"/>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254045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67C3D-5FF7-7107-87CA-02FDA01F449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9B86825-3491-515E-5510-CD9F8FC0AA1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830B9EB-730B-A369-D3CB-58946F71E22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FBCE624-6C71-E627-4F8C-2B0382A9631D}"/>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6" name="Footer Placeholder 5">
            <a:extLst>
              <a:ext uri="{FF2B5EF4-FFF2-40B4-BE49-F238E27FC236}">
                <a16:creationId xmlns:a16="http://schemas.microsoft.com/office/drawing/2014/main" id="{F04BC6A8-437F-0D13-9457-8266D5D38F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BA4CCE-03B7-A9E7-337A-0DB46A679888}"/>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189636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B4117-0BB7-C994-0314-97A5E349AC0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B5CEC65-6231-159F-91CA-9544F5F6A4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B50BBBE-7D2D-1D3E-251A-4A670272358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D99F3DB-CCCF-3B5F-00F0-530ED6F40A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605202D-527C-1396-3639-F5EF283FEF0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F7DCF04-73F8-B8F1-6142-D15E224C6C2B}"/>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8" name="Footer Placeholder 7">
            <a:extLst>
              <a:ext uri="{FF2B5EF4-FFF2-40B4-BE49-F238E27FC236}">
                <a16:creationId xmlns:a16="http://schemas.microsoft.com/office/drawing/2014/main" id="{96E61D2C-AC28-C4CB-F15F-D68A0FC5F1B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8BE62A-F1AB-5B82-13F7-77831CD26746}"/>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4178698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8DB4C-60EB-7F73-A9C0-9977D3E7704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EE9A031-66B3-CAC3-71BC-F8D2F31A291E}"/>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4" name="Footer Placeholder 3">
            <a:extLst>
              <a:ext uri="{FF2B5EF4-FFF2-40B4-BE49-F238E27FC236}">
                <a16:creationId xmlns:a16="http://schemas.microsoft.com/office/drawing/2014/main" id="{4524FFA8-2617-425A-0D1A-3B0CD994998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E4F906-C6D0-538C-53BE-9C299532A10E}"/>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3865897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6E3A6F-B83D-B814-9FDE-CD06DD4B65FD}"/>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3" name="Footer Placeholder 2">
            <a:extLst>
              <a:ext uri="{FF2B5EF4-FFF2-40B4-BE49-F238E27FC236}">
                <a16:creationId xmlns:a16="http://schemas.microsoft.com/office/drawing/2014/main" id="{431CB5D7-FA6F-3F9A-1086-22D496237F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BEF5602-3E28-C9CF-0491-AF9209720AAA}"/>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334069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301AE-E59F-EADB-0624-F449115871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A1F1C47-1157-4805-2826-9811C0504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070B018-8495-89E0-86CE-8EBB4AC13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A19EA4D-D6C6-A3BC-9165-BABE3208A48B}"/>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6" name="Footer Placeholder 5">
            <a:extLst>
              <a:ext uri="{FF2B5EF4-FFF2-40B4-BE49-F238E27FC236}">
                <a16:creationId xmlns:a16="http://schemas.microsoft.com/office/drawing/2014/main" id="{2F32F509-B679-82EF-D334-1E7508A1B4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3CD9D0-060F-7723-E90D-0CED1EA6B60B}"/>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246585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0A396-88D3-05C2-F1E1-5EF5AC99EE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B294529-7642-EFF1-20DF-1494D5333A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40FDEB-2E3D-7688-2510-F2A71182ED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80CF2C-3964-B657-B535-2B24373A77E7}"/>
              </a:ext>
            </a:extLst>
          </p:cNvPr>
          <p:cNvSpPr>
            <a:spLocks noGrp="1"/>
          </p:cNvSpPr>
          <p:nvPr>
            <p:ph type="dt" sz="half" idx="10"/>
          </p:nvPr>
        </p:nvSpPr>
        <p:spPr/>
        <p:txBody>
          <a:bodyPr/>
          <a:lstStyle/>
          <a:p>
            <a:fld id="{AF0186D9-6317-714A-9665-52FFAE5C6216}" type="datetimeFigureOut">
              <a:rPr lang="en-GB" smtClean="0"/>
              <a:t>27/04/2022</a:t>
            </a:fld>
            <a:endParaRPr lang="en-GB"/>
          </a:p>
        </p:txBody>
      </p:sp>
      <p:sp>
        <p:nvSpPr>
          <p:cNvPr id="6" name="Footer Placeholder 5">
            <a:extLst>
              <a:ext uri="{FF2B5EF4-FFF2-40B4-BE49-F238E27FC236}">
                <a16:creationId xmlns:a16="http://schemas.microsoft.com/office/drawing/2014/main" id="{612C26C6-D303-6AD6-1698-2E5DFECF5E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22A3CA-04D9-0535-4AF5-2D7979042F26}"/>
              </a:ext>
            </a:extLst>
          </p:cNvPr>
          <p:cNvSpPr>
            <a:spLocks noGrp="1"/>
          </p:cNvSpPr>
          <p:nvPr>
            <p:ph type="sldNum" sz="quarter" idx="12"/>
          </p:nvPr>
        </p:nvSpPr>
        <p:spPr/>
        <p:txBody>
          <a:bodyPr/>
          <a:lstStyle/>
          <a:p>
            <a:fld id="{FCD02425-00FF-4847-8729-B0345D3DB520}" type="slidenum">
              <a:rPr lang="en-GB" smtClean="0"/>
              <a:t>‹#›</a:t>
            </a:fld>
            <a:endParaRPr lang="en-GB"/>
          </a:p>
        </p:txBody>
      </p:sp>
    </p:spTree>
    <p:extLst>
      <p:ext uri="{BB962C8B-B14F-4D97-AF65-F5344CB8AC3E}">
        <p14:creationId xmlns:p14="http://schemas.microsoft.com/office/powerpoint/2010/main" val="405204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C7BB30-C706-383C-763A-599A4DA6C2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1E57831-A049-0366-CC40-244803E00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8585D1A-9A02-73F5-5546-B6FAFCAF6E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186D9-6317-714A-9665-52FFAE5C6216}" type="datetimeFigureOut">
              <a:rPr lang="en-GB" smtClean="0"/>
              <a:t>27/04/2022</a:t>
            </a:fld>
            <a:endParaRPr lang="en-GB"/>
          </a:p>
        </p:txBody>
      </p:sp>
      <p:sp>
        <p:nvSpPr>
          <p:cNvPr id="5" name="Footer Placeholder 4">
            <a:extLst>
              <a:ext uri="{FF2B5EF4-FFF2-40B4-BE49-F238E27FC236}">
                <a16:creationId xmlns:a16="http://schemas.microsoft.com/office/drawing/2014/main" id="{CD8765F6-6EBF-332B-E63B-551DC77937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B0A5BE3-DC78-97EB-237B-BB7E6E66FC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02425-00FF-4847-8729-B0345D3DB520}" type="slidenum">
              <a:rPr lang="en-GB" smtClean="0"/>
              <a:t>‹#›</a:t>
            </a:fld>
            <a:endParaRPr lang="en-GB"/>
          </a:p>
        </p:txBody>
      </p:sp>
    </p:spTree>
    <p:extLst>
      <p:ext uri="{BB962C8B-B14F-4D97-AF65-F5344CB8AC3E}">
        <p14:creationId xmlns:p14="http://schemas.microsoft.com/office/powerpoint/2010/main" val="1578308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unidroit.org/work-in-progress/digital-assets-and-private-law/#1622753957479-e442fd67-036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6005-C15D-52A4-569C-70D6B2B582A7}"/>
              </a:ext>
            </a:extLst>
          </p:cNvPr>
          <p:cNvSpPr>
            <a:spLocks noGrp="1"/>
          </p:cNvSpPr>
          <p:nvPr>
            <p:ph type="ctrTitle"/>
          </p:nvPr>
        </p:nvSpPr>
        <p:spPr/>
        <p:txBody>
          <a:bodyPr/>
          <a:lstStyle/>
          <a:p>
            <a:r>
              <a:rPr lang="en-GB" dirty="0"/>
              <a:t>ELI Principles and the work of UNIDROIT</a:t>
            </a:r>
          </a:p>
        </p:txBody>
      </p:sp>
      <p:sp>
        <p:nvSpPr>
          <p:cNvPr id="3" name="Subtitle 2">
            <a:extLst>
              <a:ext uri="{FF2B5EF4-FFF2-40B4-BE49-F238E27FC236}">
                <a16:creationId xmlns:a16="http://schemas.microsoft.com/office/drawing/2014/main" id="{3B8F5478-422D-A112-54D0-949A2AFF313E}"/>
              </a:ext>
            </a:extLst>
          </p:cNvPr>
          <p:cNvSpPr>
            <a:spLocks noGrp="1"/>
          </p:cNvSpPr>
          <p:nvPr>
            <p:ph type="subTitle" idx="1"/>
          </p:nvPr>
        </p:nvSpPr>
        <p:spPr>
          <a:xfrm>
            <a:off x="1524000" y="4240666"/>
            <a:ext cx="9144000" cy="1655762"/>
          </a:xfrm>
        </p:spPr>
        <p:txBody>
          <a:bodyPr/>
          <a:lstStyle/>
          <a:p>
            <a:r>
              <a:rPr lang="en-GB" dirty="0"/>
              <a:t>Professor Louise </a:t>
            </a:r>
            <a:r>
              <a:rPr lang="en-GB" dirty="0" err="1"/>
              <a:t>Gullifer</a:t>
            </a:r>
            <a:endParaRPr lang="en-GB" dirty="0"/>
          </a:p>
        </p:txBody>
      </p:sp>
    </p:spTree>
    <p:extLst>
      <p:ext uri="{BB962C8B-B14F-4D97-AF65-F5344CB8AC3E}">
        <p14:creationId xmlns:p14="http://schemas.microsoft.com/office/powerpoint/2010/main" val="3127365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C4ADA3-C37F-C306-72C4-C10BFBC4296E}"/>
              </a:ext>
            </a:extLst>
          </p:cNvPr>
          <p:cNvSpPr>
            <a:spLocks noGrp="1"/>
          </p:cNvSpPr>
          <p:nvPr>
            <p:ph idx="1"/>
          </p:nvPr>
        </p:nvSpPr>
        <p:spPr>
          <a:xfrm>
            <a:off x="838200" y="1223158"/>
            <a:ext cx="10515600" cy="5248894"/>
          </a:xfrm>
        </p:spPr>
        <p:txBody>
          <a:bodyPr>
            <a:normAutofit/>
          </a:bodyPr>
          <a:lstStyle/>
          <a:p>
            <a:pPr marL="0" indent="0">
              <a:buNone/>
            </a:pPr>
            <a:r>
              <a:rPr lang="en-GB" dirty="0"/>
              <a:t>The information in this </a:t>
            </a:r>
            <a:r>
              <a:rPr lang="en-GB" dirty="0" err="1"/>
              <a:t>Powerpoint</a:t>
            </a:r>
            <a:r>
              <a:rPr lang="en-GB" dirty="0"/>
              <a:t> represents the current view of the UNIDROIT Working Group but that the project is still work in progress, and the views may be refined or changed.</a:t>
            </a:r>
          </a:p>
          <a:p>
            <a:pPr marL="0" indent="0">
              <a:buNone/>
            </a:pPr>
            <a:r>
              <a:rPr lang="en-GB" dirty="0"/>
              <a:t>  </a:t>
            </a:r>
          </a:p>
          <a:p>
            <a:pPr marL="0" indent="0">
              <a:buNone/>
            </a:pPr>
            <a:r>
              <a:rPr lang="en-GB" dirty="0"/>
              <a:t>Nothing in this </a:t>
            </a:r>
            <a:r>
              <a:rPr lang="en-GB" dirty="0" err="1"/>
              <a:t>Powerpoint</a:t>
            </a:r>
            <a:r>
              <a:rPr lang="en-GB" dirty="0"/>
              <a:t> can be quoted as UNIDROIT’s </a:t>
            </a:r>
            <a:r>
              <a:rPr lang="en-GB"/>
              <a:t>opinion.</a:t>
            </a:r>
          </a:p>
          <a:p>
            <a:pPr marL="0" indent="0">
              <a:buNone/>
            </a:pPr>
            <a:endParaRPr lang="en-GB" dirty="0"/>
          </a:p>
          <a:p>
            <a:pPr marL="0" indent="0">
              <a:buNone/>
            </a:pPr>
            <a:r>
              <a:rPr lang="en-GB" dirty="0"/>
              <a:t>More details of the UNIDROIT Project are available at </a:t>
            </a:r>
            <a:r>
              <a:rPr lang="en-GB" dirty="0">
                <a:hlinkClick r:id="rId2"/>
              </a:rPr>
              <a:t>https://www.unidroit.org/work-in-progress/digital-assets-and-private-law/#1622753957479-e442fd67-036d</a:t>
            </a:r>
            <a:r>
              <a:rPr lang="en-GB" dirty="0"/>
              <a:t>   This site will be updated as the work of the project progresses.</a:t>
            </a:r>
          </a:p>
        </p:txBody>
      </p:sp>
    </p:spTree>
    <p:extLst>
      <p:ext uri="{BB962C8B-B14F-4D97-AF65-F5344CB8AC3E}">
        <p14:creationId xmlns:p14="http://schemas.microsoft.com/office/powerpoint/2010/main" val="2286032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AB55-A4FE-BB60-26DA-4B8A782A5C40}"/>
              </a:ext>
            </a:extLst>
          </p:cNvPr>
          <p:cNvSpPr>
            <a:spLocks noGrp="1"/>
          </p:cNvSpPr>
          <p:nvPr>
            <p:ph type="title"/>
          </p:nvPr>
        </p:nvSpPr>
        <p:spPr>
          <a:xfrm>
            <a:off x="838200" y="18255"/>
            <a:ext cx="10515600" cy="1325563"/>
          </a:xfrm>
        </p:spPr>
        <p:txBody>
          <a:bodyPr/>
          <a:lstStyle/>
          <a:p>
            <a:pPr algn="ctr"/>
            <a:r>
              <a:rPr lang="en-GB" b="1" dirty="0"/>
              <a:t>Main similarities and differences between ELI project and UNIDROIT project</a:t>
            </a:r>
          </a:p>
        </p:txBody>
      </p:sp>
      <p:graphicFrame>
        <p:nvGraphicFramePr>
          <p:cNvPr id="4" name="Table 4">
            <a:extLst>
              <a:ext uri="{FF2B5EF4-FFF2-40B4-BE49-F238E27FC236}">
                <a16:creationId xmlns:a16="http://schemas.microsoft.com/office/drawing/2014/main" id="{2C29F452-BBD6-7649-DD3E-F873A6647D56}"/>
              </a:ext>
            </a:extLst>
          </p:cNvPr>
          <p:cNvGraphicFramePr>
            <a:graphicFrameLocks noGrp="1"/>
          </p:cNvGraphicFramePr>
          <p:nvPr>
            <p:ph idx="1"/>
            <p:extLst>
              <p:ext uri="{D42A27DB-BD31-4B8C-83A1-F6EECF244321}">
                <p14:modId xmlns:p14="http://schemas.microsoft.com/office/powerpoint/2010/main" val="3319986430"/>
              </p:ext>
            </p:extLst>
          </p:nvPr>
        </p:nvGraphicFramePr>
        <p:xfrm>
          <a:off x="166048" y="1475327"/>
          <a:ext cx="11859904" cy="5357108"/>
        </p:xfrm>
        <a:graphic>
          <a:graphicData uri="http://schemas.openxmlformats.org/drawingml/2006/table">
            <a:tbl>
              <a:tblPr firstRow="1" bandRow="1">
                <a:tableStyleId>{5C22544A-7EE6-4342-B048-85BDC9FD1C3A}</a:tableStyleId>
              </a:tblPr>
              <a:tblGrid>
                <a:gridCol w="5929952">
                  <a:extLst>
                    <a:ext uri="{9D8B030D-6E8A-4147-A177-3AD203B41FA5}">
                      <a16:colId xmlns:a16="http://schemas.microsoft.com/office/drawing/2014/main" val="953908693"/>
                    </a:ext>
                  </a:extLst>
                </a:gridCol>
                <a:gridCol w="5929952">
                  <a:extLst>
                    <a:ext uri="{9D8B030D-6E8A-4147-A177-3AD203B41FA5}">
                      <a16:colId xmlns:a16="http://schemas.microsoft.com/office/drawing/2014/main" val="1503082669"/>
                    </a:ext>
                  </a:extLst>
                </a:gridCol>
              </a:tblGrid>
              <a:tr h="533584">
                <a:tc>
                  <a:txBody>
                    <a:bodyPr/>
                    <a:lstStyle/>
                    <a:p>
                      <a:pPr algn="ctr"/>
                      <a:r>
                        <a:rPr lang="en-GB" sz="2000" dirty="0"/>
                        <a:t>ELI</a:t>
                      </a:r>
                    </a:p>
                  </a:txBody>
                  <a:tcPr/>
                </a:tc>
                <a:tc>
                  <a:txBody>
                    <a:bodyPr/>
                    <a:lstStyle/>
                    <a:p>
                      <a:pPr algn="ctr"/>
                      <a:r>
                        <a:rPr lang="en-GB" sz="2000" dirty="0"/>
                        <a:t>UNIDROIT</a:t>
                      </a:r>
                    </a:p>
                  </a:txBody>
                  <a:tcPr/>
                </a:tc>
                <a:extLst>
                  <a:ext uri="{0D108BD9-81ED-4DB2-BD59-A6C34878D82A}">
                    <a16:rowId xmlns:a16="http://schemas.microsoft.com/office/drawing/2014/main" val="1425760995"/>
                  </a:ext>
                </a:extLst>
              </a:tr>
              <a:tr h="533584">
                <a:tc>
                  <a:txBody>
                    <a:bodyPr/>
                    <a:lstStyle/>
                    <a:p>
                      <a:pPr algn="ctr"/>
                      <a:r>
                        <a:rPr lang="en-GB" sz="2000" b="1" dirty="0"/>
                        <a:t>SIMILARITIES</a:t>
                      </a:r>
                    </a:p>
                  </a:txBody>
                  <a:tcPr/>
                </a:tc>
                <a:tc>
                  <a:txBody>
                    <a:bodyPr/>
                    <a:lstStyle/>
                    <a:p>
                      <a:endParaRPr lang="en-GB" sz="2000" dirty="0"/>
                    </a:p>
                  </a:txBody>
                  <a:tcPr/>
                </a:tc>
                <a:extLst>
                  <a:ext uri="{0D108BD9-81ED-4DB2-BD59-A6C34878D82A}">
                    <a16:rowId xmlns:a16="http://schemas.microsoft.com/office/drawing/2014/main" val="3373273830"/>
                  </a:ext>
                </a:extLst>
              </a:tr>
              <a:tr h="533584">
                <a:tc>
                  <a:txBody>
                    <a:bodyPr/>
                    <a:lstStyle/>
                    <a:p>
                      <a:r>
                        <a:rPr lang="en-GB" sz="2000" dirty="0"/>
                        <a:t>Focused on private law</a:t>
                      </a:r>
                    </a:p>
                  </a:txBody>
                  <a:tcPr/>
                </a:tc>
                <a:tc>
                  <a:txBody>
                    <a:bodyPr/>
                    <a:lstStyle/>
                    <a:p>
                      <a:r>
                        <a:rPr lang="en-GB" sz="2000" dirty="0"/>
                        <a:t>Focused on private law</a:t>
                      </a:r>
                    </a:p>
                  </a:txBody>
                  <a:tcPr/>
                </a:tc>
                <a:extLst>
                  <a:ext uri="{0D108BD9-81ED-4DB2-BD59-A6C34878D82A}">
                    <a16:rowId xmlns:a16="http://schemas.microsoft.com/office/drawing/2014/main" val="412402278"/>
                  </a:ext>
                </a:extLst>
              </a:tr>
              <a:tr h="533584">
                <a:tc>
                  <a:txBody>
                    <a:bodyPr/>
                    <a:lstStyle/>
                    <a:p>
                      <a:r>
                        <a:rPr lang="en-GB" sz="2000" dirty="0"/>
                        <a:t>Technical and legal cultures neutral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Technical and legal cultures neutral</a:t>
                      </a:r>
                    </a:p>
                  </a:txBody>
                  <a:tcPr/>
                </a:tc>
                <a:extLst>
                  <a:ext uri="{0D108BD9-81ED-4DB2-BD59-A6C34878D82A}">
                    <a16:rowId xmlns:a16="http://schemas.microsoft.com/office/drawing/2014/main" val="3342147508"/>
                  </a:ext>
                </a:extLst>
              </a:tr>
              <a:tr h="533584">
                <a:tc>
                  <a:txBody>
                    <a:bodyPr/>
                    <a:lstStyle/>
                    <a:p>
                      <a:r>
                        <a:rPr lang="en-GB" sz="2000" dirty="0"/>
                        <a:t>Principles not rules</a:t>
                      </a:r>
                    </a:p>
                  </a:txBody>
                  <a:tcPr/>
                </a:tc>
                <a:tc>
                  <a:txBody>
                    <a:bodyPr/>
                    <a:lstStyle/>
                    <a:p>
                      <a:r>
                        <a:rPr lang="en-GB" sz="2000" dirty="0"/>
                        <a:t>Principles not rules</a:t>
                      </a:r>
                    </a:p>
                  </a:txBody>
                  <a:tcPr/>
                </a:tc>
                <a:extLst>
                  <a:ext uri="{0D108BD9-81ED-4DB2-BD59-A6C34878D82A}">
                    <a16:rowId xmlns:a16="http://schemas.microsoft.com/office/drawing/2014/main" val="4092539004"/>
                  </a:ext>
                </a:extLst>
              </a:tr>
              <a:tr h="533584">
                <a:tc>
                  <a:txBody>
                    <a:bodyPr/>
                    <a:lstStyle/>
                    <a:p>
                      <a:r>
                        <a:rPr lang="en-GB" sz="2000" dirty="0"/>
                        <a:t>Defers many issues to national law </a:t>
                      </a:r>
                    </a:p>
                  </a:txBody>
                  <a:tcPr/>
                </a:tc>
                <a:tc>
                  <a:txBody>
                    <a:bodyPr/>
                    <a:lstStyle/>
                    <a:p>
                      <a:r>
                        <a:rPr lang="en-GB" sz="2000" dirty="0"/>
                        <a:t>Defers many issues to national law</a:t>
                      </a:r>
                    </a:p>
                  </a:txBody>
                  <a:tcPr/>
                </a:tc>
                <a:extLst>
                  <a:ext uri="{0D108BD9-81ED-4DB2-BD59-A6C34878D82A}">
                    <a16:rowId xmlns:a16="http://schemas.microsoft.com/office/drawing/2014/main" val="1423859111"/>
                  </a:ext>
                </a:extLst>
              </a:tr>
              <a:tr h="533584">
                <a:tc>
                  <a:txBody>
                    <a:bodyPr/>
                    <a:lstStyle/>
                    <a:p>
                      <a:pPr algn="ctr"/>
                      <a:r>
                        <a:rPr lang="en-GB" sz="2000" b="1" dirty="0"/>
                        <a:t>DIFFERENCES</a:t>
                      </a:r>
                    </a:p>
                  </a:txBody>
                  <a:tcPr/>
                </a:tc>
                <a:tc>
                  <a:txBody>
                    <a:bodyPr/>
                    <a:lstStyle/>
                    <a:p>
                      <a:endParaRPr lang="en-GB" sz="2000" dirty="0"/>
                    </a:p>
                  </a:txBody>
                  <a:tcPr/>
                </a:tc>
                <a:extLst>
                  <a:ext uri="{0D108BD9-81ED-4DB2-BD59-A6C34878D82A}">
                    <a16:rowId xmlns:a16="http://schemas.microsoft.com/office/drawing/2014/main" val="1122919755"/>
                  </a:ext>
                </a:extLst>
              </a:tr>
              <a:tr h="920980">
                <a:tc>
                  <a:txBody>
                    <a:bodyPr/>
                    <a:lstStyle/>
                    <a:p>
                      <a:r>
                        <a:rPr lang="en-GB" sz="2000" dirty="0"/>
                        <a:t>Focuses on taking security over DAs</a:t>
                      </a:r>
                    </a:p>
                  </a:txBody>
                  <a:tcPr/>
                </a:tc>
                <a:tc>
                  <a:txBody>
                    <a:bodyPr/>
                    <a:lstStyle/>
                    <a:p>
                      <a:r>
                        <a:rPr lang="en-GB" sz="2000" dirty="0"/>
                        <a:t>Not limited to taking security: covers outright transfers, custody and other matters</a:t>
                      </a:r>
                    </a:p>
                  </a:txBody>
                  <a:tcPr/>
                </a:tc>
                <a:extLst>
                  <a:ext uri="{0D108BD9-81ED-4DB2-BD59-A6C34878D82A}">
                    <a16:rowId xmlns:a16="http://schemas.microsoft.com/office/drawing/2014/main" val="3267856427"/>
                  </a:ext>
                </a:extLst>
              </a:tr>
              <a:tr h="533584">
                <a:tc>
                  <a:txBody>
                    <a:bodyPr/>
                    <a:lstStyle/>
                    <a:p>
                      <a:r>
                        <a:rPr lang="en-GB" sz="2000" dirty="0"/>
                        <a:t>Covers all aspects of taking security</a:t>
                      </a:r>
                    </a:p>
                  </a:txBody>
                  <a:tcPr/>
                </a:tc>
                <a:tc>
                  <a:txBody>
                    <a:bodyPr/>
                    <a:lstStyle/>
                    <a:p>
                      <a:r>
                        <a:rPr lang="en-GB" sz="2000" dirty="0"/>
                        <a:t>Only provides substantive principles where considered necessary because of special features of digital assets</a:t>
                      </a:r>
                    </a:p>
                  </a:txBody>
                  <a:tcPr/>
                </a:tc>
                <a:extLst>
                  <a:ext uri="{0D108BD9-81ED-4DB2-BD59-A6C34878D82A}">
                    <a16:rowId xmlns:a16="http://schemas.microsoft.com/office/drawing/2014/main" val="2119712465"/>
                  </a:ext>
                </a:extLst>
              </a:tr>
            </a:tbl>
          </a:graphicData>
        </a:graphic>
      </p:graphicFrame>
    </p:spTree>
    <p:extLst>
      <p:ext uri="{BB962C8B-B14F-4D97-AF65-F5344CB8AC3E}">
        <p14:creationId xmlns:p14="http://schemas.microsoft.com/office/powerpoint/2010/main" val="2433624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F66F-327E-022D-C1DC-CEC8F2374622}"/>
              </a:ext>
            </a:extLst>
          </p:cNvPr>
          <p:cNvSpPr>
            <a:spLocks noGrp="1"/>
          </p:cNvSpPr>
          <p:nvPr>
            <p:ph type="title"/>
          </p:nvPr>
        </p:nvSpPr>
        <p:spPr>
          <a:xfrm>
            <a:off x="838200" y="18255"/>
            <a:ext cx="10515600" cy="991679"/>
          </a:xfrm>
        </p:spPr>
        <p:txBody>
          <a:bodyPr/>
          <a:lstStyle/>
          <a:p>
            <a:pPr algn="ctr"/>
            <a:r>
              <a:rPr lang="en-GB" b="1" dirty="0"/>
              <a:t>UNIDROIT Principles: substantive ‘rules’</a:t>
            </a:r>
          </a:p>
        </p:txBody>
      </p:sp>
      <p:graphicFrame>
        <p:nvGraphicFramePr>
          <p:cNvPr id="4" name="Content Placeholder 3">
            <a:extLst>
              <a:ext uri="{FF2B5EF4-FFF2-40B4-BE49-F238E27FC236}">
                <a16:creationId xmlns:a16="http://schemas.microsoft.com/office/drawing/2014/main" id="{2FF5F8DA-B64D-814E-8D73-1E7BB934046E}"/>
              </a:ext>
            </a:extLst>
          </p:cNvPr>
          <p:cNvGraphicFramePr>
            <a:graphicFrameLocks noGrp="1"/>
          </p:cNvGraphicFramePr>
          <p:nvPr>
            <p:ph idx="1"/>
            <p:extLst>
              <p:ext uri="{D42A27DB-BD31-4B8C-83A1-F6EECF244321}">
                <p14:modId xmlns:p14="http://schemas.microsoft.com/office/powerpoint/2010/main" val="4175744406"/>
              </p:ext>
            </p:extLst>
          </p:nvPr>
        </p:nvGraphicFramePr>
        <p:xfrm>
          <a:off x="95534" y="914399"/>
          <a:ext cx="11969087" cy="5925347"/>
        </p:xfrm>
        <a:graphic>
          <a:graphicData uri="http://schemas.openxmlformats.org/drawingml/2006/table">
            <a:tbl>
              <a:tblPr firstRow="1" firstCol="1" bandRow="1">
                <a:tableStyleId>{5C22544A-7EE6-4342-B048-85BDC9FD1C3A}</a:tableStyleId>
              </a:tblPr>
              <a:tblGrid>
                <a:gridCol w="5596920">
                  <a:extLst>
                    <a:ext uri="{9D8B030D-6E8A-4147-A177-3AD203B41FA5}">
                      <a16:colId xmlns:a16="http://schemas.microsoft.com/office/drawing/2014/main" val="4160151208"/>
                    </a:ext>
                  </a:extLst>
                </a:gridCol>
                <a:gridCol w="6372167">
                  <a:extLst>
                    <a:ext uri="{9D8B030D-6E8A-4147-A177-3AD203B41FA5}">
                      <a16:colId xmlns:a16="http://schemas.microsoft.com/office/drawing/2014/main" val="2302579920"/>
                    </a:ext>
                  </a:extLst>
                </a:gridCol>
              </a:tblGrid>
              <a:tr h="355387">
                <a:tc>
                  <a:txBody>
                    <a:bodyPr/>
                    <a:lstStyle/>
                    <a:p>
                      <a:r>
                        <a:rPr lang="en-GB" sz="2200" dirty="0">
                          <a:effectLst/>
                        </a:rPr>
                        <a:t>Proposition of substantive law</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r>
                        <a:rPr lang="en-GB" sz="2200" dirty="0">
                          <a:effectLst/>
                        </a:rPr>
                        <a:t>Supporting analysis</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456206235"/>
                  </a:ext>
                </a:extLst>
              </a:tr>
              <a:tr h="1066159">
                <a:tc>
                  <a:txBody>
                    <a:bodyPr/>
                    <a:lstStyle/>
                    <a:p>
                      <a:pPr marL="285750" lvl="0" indent="-285750">
                        <a:buFont typeface="Arial" panose="020B0604020202020204" pitchFamily="34" charset="0"/>
                        <a:buChar char="•"/>
                      </a:pPr>
                      <a:r>
                        <a:rPr lang="en-GB" sz="2000" dirty="0">
                          <a:effectLst/>
                        </a:rPr>
                        <a:t>Digital assets can be the subject of proprietary  and security rights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dirty="0">
                          <a:effectLst/>
                        </a:rPr>
                        <a:t>Definition of digital asset </a:t>
                      </a:r>
                    </a:p>
                    <a:p>
                      <a:pPr marL="342900" lvl="0" indent="-342900">
                        <a:buFont typeface="Symbol" pitchFamily="2" charset="2"/>
                        <a:buChar char=""/>
                      </a:pPr>
                      <a:r>
                        <a:rPr lang="en-GB" sz="2000" dirty="0">
                          <a:effectLst/>
                        </a:rPr>
                        <a:t>Definition of ‘control’ as ingredient of definition of digital asset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138317653"/>
                  </a:ext>
                </a:extLst>
              </a:tr>
              <a:tr h="355387">
                <a:tc>
                  <a:txBody>
                    <a:bodyPr/>
                    <a:lstStyle/>
                    <a:p>
                      <a:pPr marL="285750" lvl="0" indent="-285750">
                        <a:buFont typeface="Arial" panose="020B0604020202020204" pitchFamily="34" charset="0"/>
                        <a:buChar char="•"/>
                      </a:pPr>
                      <a:r>
                        <a:rPr lang="en-GB" sz="2000" dirty="0">
                          <a:effectLst/>
                        </a:rPr>
                        <a:t>Conflict of laws rule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1494426309"/>
                  </a:ext>
                </a:extLst>
              </a:tr>
              <a:tr h="969318">
                <a:tc>
                  <a:txBody>
                    <a:bodyPr/>
                    <a:lstStyle/>
                    <a:p>
                      <a:pPr marL="285750" lvl="0" indent="-285750">
                        <a:buFont typeface="Arial" panose="020B0604020202020204" pitchFamily="34" charset="0"/>
                        <a:buChar char="•"/>
                      </a:pPr>
                      <a:r>
                        <a:rPr lang="en-GB" sz="2000" dirty="0">
                          <a:effectLst/>
                        </a:rPr>
                        <a:t>Innocent acquisition rule and shelter principle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dirty="0">
                          <a:effectLst/>
                        </a:rPr>
                        <a:t>Definition of control and person in control </a:t>
                      </a:r>
                    </a:p>
                    <a:p>
                      <a:pPr marL="342900" lvl="0" indent="-342900">
                        <a:buFont typeface="Symbol" pitchFamily="2" charset="2"/>
                        <a:buChar char=""/>
                      </a:pPr>
                      <a:r>
                        <a:rPr lang="en-GB" sz="2000" dirty="0">
                          <a:effectLst/>
                        </a:rPr>
                        <a:t>Definition of transfer and of IA</a:t>
                      </a:r>
                    </a:p>
                    <a:p>
                      <a:pPr marL="342900" lvl="0" indent="-342900">
                        <a:buFont typeface="Symbol" pitchFamily="2" charset="2"/>
                        <a:buChar char=""/>
                      </a:pPr>
                      <a:r>
                        <a:rPr lang="en-GB" sz="2000" dirty="0">
                          <a:effectLst/>
                        </a:rPr>
                        <a:t>Application of IA rule to assets held with a custodian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1598820635"/>
                  </a:ext>
                </a:extLst>
              </a:tr>
              <a:tr h="788233">
                <a:tc>
                  <a:txBody>
                    <a:bodyPr/>
                    <a:lstStyle/>
                    <a:p>
                      <a:pPr marL="285750" lvl="0" indent="-285750">
                        <a:buFont typeface="Arial" panose="020B0604020202020204" pitchFamily="34" charset="0"/>
                        <a:buChar char="•"/>
                      </a:pPr>
                      <a:r>
                        <a:rPr lang="en-GB" sz="2000" dirty="0">
                          <a:effectLst/>
                        </a:rPr>
                        <a:t>A security right in a digital asset can be made effective against third parties by control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dirty="0">
                          <a:effectLst/>
                        </a:rPr>
                        <a:t>Definition of control </a:t>
                      </a:r>
                    </a:p>
                    <a:p>
                      <a:pPr marL="342900" lvl="0" indent="-342900">
                        <a:buFont typeface="Symbol" pitchFamily="2" charset="2"/>
                        <a:buChar char=""/>
                      </a:pPr>
                      <a:r>
                        <a:rPr lang="en-GB" sz="2000" dirty="0">
                          <a:effectLst/>
                        </a:rPr>
                        <a:t>Definition of custodian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259043597"/>
                  </a:ext>
                </a:extLst>
              </a:tr>
              <a:tr h="969318">
                <a:tc>
                  <a:txBody>
                    <a:bodyPr/>
                    <a:lstStyle/>
                    <a:p>
                      <a:pPr marL="285750" lvl="0" indent="-285750">
                        <a:buFont typeface="Arial" panose="020B0604020202020204" pitchFamily="34" charset="0"/>
                        <a:buChar char="•"/>
                      </a:pPr>
                      <a:r>
                        <a:rPr lang="en-GB" sz="2000" dirty="0">
                          <a:effectLst/>
                        </a:rPr>
                        <a:t>Priority rules where security right in a digital asset is made effective against third parties by control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dirty="0">
                          <a:effectLst/>
                        </a:rPr>
                        <a:t>Definition of control </a:t>
                      </a:r>
                    </a:p>
                    <a:p>
                      <a:pPr marL="342900" lvl="0" indent="-342900">
                        <a:buFont typeface="Symbol" pitchFamily="2" charset="2"/>
                        <a:buChar char=""/>
                      </a:pPr>
                      <a:r>
                        <a:rPr lang="en-GB" sz="2000" dirty="0">
                          <a:effectLst/>
                        </a:rPr>
                        <a:t>A security right in a digital asset can be made effective against third parties by control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2967271975"/>
                  </a:ext>
                </a:extLst>
              </a:tr>
              <a:tr h="1421545">
                <a:tc>
                  <a:txBody>
                    <a:bodyPr/>
                    <a:lstStyle/>
                    <a:p>
                      <a:pPr marL="285750" lvl="0" indent="-285750">
                        <a:buFont typeface="Arial" panose="020B0604020202020204" pitchFamily="34" charset="0"/>
                        <a:buChar char="•"/>
                      </a:pPr>
                      <a:r>
                        <a:rPr lang="en-GB" sz="2000" dirty="0">
                          <a:effectLst/>
                        </a:rPr>
                        <a:t>Rights and interests of an innocent acquirer and a secured creditor who has made its security right in a digital asset effective against third parties by control are effective on insolvency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tc>
                  <a:txBody>
                    <a:bodyPr/>
                    <a:lstStyle/>
                    <a:p>
                      <a:pPr marL="342900" lvl="0" indent="-342900">
                        <a:buFont typeface="Symbol" pitchFamily="2" charset="2"/>
                        <a:buChar char=""/>
                      </a:pPr>
                      <a:r>
                        <a:rPr lang="en-GB" sz="2000" dirty="0">
                          <a:effectLst/>
                        </a:rPr>
                        <a:t>Innocent acquirer rule </a:t>
                      </a:r>
                    </a:p>
                    <a:p>
                      <a:pPr marL="342900" lvl="0" indent="-342900">
                        <a:buFont typeface="Symbol" pitchFamily="2" charset="2"/>
                        <a:buChar char=""/>
                      </a:pPr>
                      <a:r>
                        <a:rPr lang="en-GB" sz="2000" dirty="0">
                          <a:effectLst/>
                        </a:rPr>
                        <a:t>A security right in a digital asset can be made effective against third parties by control</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9799" marR="39799" marT="0" marB="0"/>
                </a:tc>
                <a:extLst>
                  <a:ext uri="{0D108BD9-81ED-4DB2-BD59-A6C34878D82A}">
                    <a16:rowId xmlns:a16="http://schemas.microsoft.com/office/drawing/2014/main" val="263321802"/>
                  </a:ext>
                </a:extLst>
              </a:tr>
            </a:tbl>
          </a:graphicData>
        </a:graphic>
      </p:graphicFrame>
    </p:spTree>
    <p:extLst>
      <p:ext uri="{BB962C8B-B14F-4D97-AF65-F5344CB8AC3E}">
        <p14:creationId xmlns:p14="http://schemas.microsoft.com/office/powerpoint/2010/main" val="329710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2174A-3691-63B7-CAB1-8F98C5E43AC1}"/>
              </a:ext>
            </a:extLst>
          </p:cNvPr>
          <p:cNvSpPr>
            <a:spLocks noGrp="1"/>
          </p:cNvSpPr>
          <p:nvPr>
            <p:ph type="title"/>
          </p:nvPr>
        </p:nvSpPr>
        <p:spPr>
          <a:xfrm>
            <a:off x="838200" y="18255"/>
            <a:ext cx="10515600" cy="1325563"/>
          </a:xfrm>
        </p:spPr>
        <p:txBody>
          <a:bodyPr/>
          <a:lstStyle/>
          <a:p>
            <a:pPr algn="ctr"/>
            <a:r>
              <a:rPr lang="en-GB" b="1" dirty="0"/>
              <a:t>UNIDROIT conflict of laws approach: waterfall</a:t>
            </a:r>
          </a:p>
        </p:txBody>
      </p:sp>
      <p:sp>
        <p:nvSpPr>
          <p:cNvPr id="3" name="Content Placeholder 2">
            <a:extLst>
              <a:ext uri="{FF2B5EF4-FFF2-40B4-BE49-F238E27FC236}">
                <a16:creationId xmlns:a16="http://schemas.microsoft.com/office/drawing/2014/main" id="{DDD7A68D-104F-0ACE-D24D-EEF2A3CD2B43}"/>
              </a:ext>
            </a:extLst>
          </p:cNvPr>
          <p:cNvSpPr>
            <a:spLocks noGrp="1"/>
          </p:cNvSpPr>
          <p:nvPr>
            <p:ph idx="1"/>
          </p:nvPr>
        </p:nvSpPr>
        <p:spPr>
          <a:xfrm>
            <a:off x="838200" y="1146594"/>
            <a:ext cx="10515600" cy="5495927"/>
          </a:xfrm>
        </p:spPr>
        <p:txBody>
          <a:bodyPr/>
          <a:lstStyle/>
          <a:p>
            <a:pPr marL="0" indent="0">
              <a:buNone/>
            </a:pPr>
            <a:r>
              <a:rPr lang="en-GB" dirty="0"/>
              <a:t>1.	Law specified in the asset </a:t>
            </a:r>
          </a:p>
          <a:p>
            <a:pPr marL="0" indent="0">
              <a:buNone/>
            </a:pPr>
            <a:r>
              <a:rPr lang="en-GB" dirty="0"/>
              <a:t>IF NOT then:</a:t>
            </a:r>
          </a:p>
          <a:p>
            <a:pPr marL="514350" indent="-514350">
              <a:buAutoNum type="arabicPeriod" startAt="2"/>
            </a:pPr>
            <a:r>
              <a:rPr lang="en-GB" dirty="0"/>
              <a:t>Law specified in the system or platform</a:t>
            </a:r>
          </a:p>
          <a:p>
            <a:pPr marL="0" indent="0">
              <a:buNone/>
            </a:pPr>
            <a:r>
              <a:rPr lang="en-GB" dirty="0"/>
              <a:t>IF NOT then:</a:t>
            </a:r>
          </a:p>
          <a:p>
            <a:pPr marL="0" indent="0">
              <a:buNone/>
            </a:pPr>
            <a:r>
              <a:rPr lang="en-GB" dirty="0"/>
              <a:t>3.	The UNIDROIT Principles and, to the extent that the issues is not dealt with in the Principles, the law applicable by virtue of the rules of private international law of the forum.</a:t>
            </a:r>
          </a:p>
          <a:p>
            <a:pPr marL="514350" indent="-514350">
              <a:buFont typeface="+mj-lt"/>
              <a:buAutoNum type="arabicPeriod"/>
            </a:pPr>
            <a:endParaRPr lang="en-GB" dirty="0"/>
          </a:p>
        </p:txBody>
      </p:sp>
    </p:spTree>
    <p:extLst>
      <p:ext uri="{BB962C8B-B14F-4D97-AF65-F5344CB8AC3E}">
        <p14:creationId xmlns:p14="http://schemas.microsoft.com/office/powerpoint/2010/main" val="888682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434</Words>
  <Application>Microsoft Macintosh PowerPoint</Application>
  <PresentationFormat>Widescreen</PresentationFormat>
  <Paragraphs>55</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Symbol</vt:lpstr>
      <vt:lpstr>Office Theme</vt:lpstr>
      <vt:lpstr>ELI Principles and the work of UNIDROIT</vt:lpstr>
      <vt:lpstr>PowerPoint Presentation</vt:lpstr>
      <vt:lpstr>Main similarities and differences between ELI project and UNIDROIT project</vt:lpstr>
      <vt:lpstr>UNIDROIT Principles: substantive ‘rules’</vt:lpstr>
      <vt:lpstr>UNIDROIT conflict of laws approach: waterfall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 Principles and the work of UNIDROIT</dc:title>
  <dc:creator>Louise Gullifer</dc:creator>
  <cp:lastModifiedBy>Louise Gullifer</cp:lastModifiedBy>
  <cp:revision>7</cp:revision>
  <cp:lastPrinted>2022-04-26T15:24:22Z</cp:lastPrinted>
  <dcterms:created xsi:type="dcterms:W3CDTF">2022-04-25T16:53:45Z</dcterms:created>
  <dcterms:modified xsi:type="dcterms:W3CDTF">2022-04-27T19:41:39Z</dcterms:modified>
</cp:coreProperties>
</file>