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2" r:id="rId1"/>
  </p:sldMasterIdLst>
  <p:sldIdLst>
    <p:sldId id="256" r:id="rId2"/>
    <p:sldId id="257" r:id="rId3"/>
    <p:sldId id="258" r:id="rId4"/>
    <p:sldId id="259" r:id="rId5"/>
    <p:sldId id="276" r:id="rId6"/>
    <p:sldId id="277" r:id="rId7"/>
    <p:sldId id="260" r:id="rId8"/>
    <p:sldId id="302" r:id="rId9"/>
    <p:sldId id="303" r:id="rId10"/>
    <p:sldId id="304" r:id="rId11"/>
    <p:sldId id="305" r:id="rId12"/>
    <p:sldId id="306" r:id="rId13"/>
    <p:sldId id="272" r:id="rId14"/>
    <p:sldId id="310" r:id="rId15"/>
    <p:sldId id="311" r:id="rId16"/>
    <p:sldId id="274" r:id="rId17"/>
    <p:sldId id="275" r:id="rId18"/>
    <p:sldId id="278" r:id="rId19"/>
    <p:sldId id="279" r:id="rId20"/>
    <p:sldId id="280" r:id="rId21"/>
    <p:sldId id="297" r:id="rId22"/>
    <p:sldId id="281" r:id="rId23"/>
    <p:sldId id="298" r:id="rId24"/>
    <p:sldId id="299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300" r:id="rId35"/>
    <p:sldId id="301" r:id="rId36"/>
    <p:sldId id="313" r:id="rId37"/>
    <p:sldId id="314" r:id="rId38"/>
    <p:sldId id="315" r:id="rId39"/>
    <p:sldId id="316" r:id="rId40"/>
    <p:sldId id="317" r:id="rId41"/>
    <p:sldId id="320" r:id="rId42"/>
    <p:sldId id="318" r:id="rId43"/>
    <p:sldId id="319" r:id="rId44"/>
    <p:sldId id="296" r:id="rId45"/>
    <p:sldId id="321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544"/>
    <p:restoredTop sz="95794"/>
  </p:normalViewPr>
  <p:slideViewPr>
    <p:cSldViewPr snapToGrid="0" snapToObjects="1">
      <p:cViewPr varScale="1">
        <p:scale>
          <a:sx n="86" d="100"/>
          <a:sy n="86" d="100"/>
        </p:scale>
        <p:origin x="24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05CC14-17E9-4E01-92C2-10D8B71E0B1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517B511-9544-431B-BD5F-8AD1E2CCA636}">
      <dgm:prSet/>
      <dgm:spPr/>
      <dgm:t>
        <a:bodyPr/>
        <a:lstStyle/>
        <a:p>
          <a:pPr>
            <a:defRPr cap="all"/>
          </a:pPr>
          <a:r>
            <a:rPr lang="it-IT" dirty="0"/>
            <a:t>«ESG Disclosure»</a:t>
          </a:r>
          <a:endParaRPr lang="en-US" dirty="0"/>
        </a:p>
      </dgm:t>
    </dgm:pt>
    <dgm:pt modelId="{906235E6-B7EC-42D7-AA8E-91C550A7BA2C}" type="parTrans" cxnId="{532E4FA4-710B-4B20-B7B1-C560FB680EF6}">
      <dgm:prSet/>
      <dgm:spPr/>
      <dgm:t>
        <a:bodyPr/>
        <a:lstStyle/>
        <a:p>
          <a:endParaRPr lang="en-US"/>
        </a:p>
      </dgm:t>
    </dgm:pt>
    <dgm:pt modelId="{BD1C9D57-BA7A-4E32-A3BD-EDFF48AE0167}" type="sibTrans" cxnId="{532E4FA4-710B-4B20-B7B1-C560FB680EF6}">
      <dgm:prSet/>
      <dgm:spPr/>
      <dgm:t>
        <a:bodyPr/>
        <a:lstStyle/>
        <a:p>
          <a:endParaRPr lang="en-US"/>
        </a:p>
      </dgm:t>
    </dgm:pt>
    <dgm:pt modelId="{18174CC7-89A4-4B6A-BED6-2B38670F7045}">
      <dgm:prSet/>
      <dgm:spPr/>
      <dgm:t>
        <a:bodyPr/>
        <a:lstStyle/>
        <a:p>
          <a:pPr>
            <a:defRPr cap="all"/>
          </a:pPr>
          <a:r>
            <a:rPr lang="it-IT" dirty="0"/>
            <a:t>«Balancing»</a:t>
          </a:r>
          <a:endParaRPr lang="en-US" dirty="0"/>
        </a:p>
      </dgm:t>
    </dgm:pt>
    <dgm:pt modelId="{EBB6BF16-5E39-449C-AF98-303892C384E4}" type="parTrans" cxnId="{36AE8790-D3D8-4ED4-8F0F-86C5886C73ED}">
      <dgm:prSet/>
      <dgm:spPr/>
      <dgm:t>
        <a:bodyPr/>
        <a:lstStyle/>
        <a:p>
          <a:endParaRPr lang="en-US"/>
        </a:p>
      </dgm:t>
    </dgm:pt>
    <dgm:pt modelId="{F457509A-4511-4E51-B329-3A1C0651DF1D}" type="sibTrans" cxnId="{36AE8790-D3D8-4ED4-8F0F-86C5886C73ED}">
      <dgm:prSet/>
      <dgm:spPr/>
      <dgm:t>
        <a:bodyPr/>
        <a:lstStyle/>
        <a:p>
          <a:endParaRPr lang="en-US"/>
        </a:p>
      </dgm:t>
    </dgm:pt>
    <dgm:pt modelId="{2673B388-BDAC-428F-9D41-374CB0DEE520}">
      <dgm:prSet/>
      <dgm:spPr/>
      <dgm:t>
        <a:bodyPr/>
        <a:lstStyle/>
        <a:p>
          <a:pPr>
            <a:defRPr cap="all"/>
          </a:pPr>
          <a:r>
            <a:rPr lang="it-IT" dirty="0"/>
            <a:t>«Proportionality»</a:t>
          </a:r>
          <a:endParaRPr lang="en-US" dirty="0"/>
        </a:p>
      </dgm:t>
    </dgm:pt>
    <dgm:pt modelId="{A532CE82-8D65-4906-ABAA-864B01669C0B}" type="parTrans" cxnId="{8D049066-7291-40E7-A65B-9293AC8133C2}">
      <dgm:prSet/>
      <dgm:spPr/>
      <dgm:t>
        <a:bodyPr/>
        <a:lstStyle/>
        <a:p>
          <a:endParaRPr lang="en-US"/>
        </a:p>
      </dgm:t>
    </dgm:pt>
    <dgm:pt modelId="{6790538C-6DAF-487D-964D-0EE3345E750F}" type="sibTrans" cxnId="{8D049066-7291-40E7-A65B-9293AC8133C2}">
      <dgm:prSet/>
      <dgm:spPr/>
      <dgm:t>
        <a:bodyPr/>
        <a:lstStyle/>
        <a:p>
          <a:endParaRPr lang="en-US"/>
        </a:p>
      </dgm:t>
    </dgm:pt>
    <dgm:pt modelId="{AE0B03C5-0AF3-440C-8A94-B7B33E50BDA4}" type="pres">
      <dgm:prSet presAssocID="{8E05CC14-17E9-4E01-92C2-10D8B71E0B10}" presName="root" presStyleCnt="0">
        <dgm:presLayoutVars>
          <dgm:dir/>
          <dgm:resizeHandles val="exact"/>
        </dgm:presLayoutVars>
      </dgm:prSet>
      <dgm:spPr/>
    </dgm:pt>
    <dgm:pt modelId="{013CC4EE-4FC6-4E18-A7E6-7015A811E816}" type="pres">
      <dgm:prSet presAssocID="{1517B511-9544-431B-BD5F-8AD1E2CCA636}" presName="compNode" presStyleCnt="0"/>
      <dgm:spPr/>
    </dgm:pt>
    <dgm:pt modelId="{9FDC92FF-0D36-470B-ACC8-5C332BB1E21F}" type="pres">
      <dgm:prSet presAssocID="{1517B511-9544-431B-BD5F-8AD1E2CCA636}" presName="iconBgRect" presStyleLbl="bgShp" presStyleIdx="0" presStyleCnt="3"/>
      <dgm:spPr/>
    </dgm:pt>
    <dgm:pt modelId="{E096974D-2CE8-491A-AAF0-172345386A88}" type="pres">
      <dgm:prSet presAssocID="{1517B511-9544-431B-BD5F-8AD1E2CCA63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o"/>
        </a:ext>
      </dgm:extLst>
    </dgm:pt>
    <dgm:pt modelId="{015C4CA9-A0B8-4966-A465-B345590194AD}" type="pres">
      <dgm:prSet presAssocID="{1517B511-9544-431B-BD5F-8AD1E2CCA636}" presName="spaceRect" presStyleCnt="0"/>
      <dgm:spPr/>
    </dgm:pt>
    <dgm:pt modelId="{85E3BECE-44A4-4D98-9B88-C56B1C9F216E}" type="pres">
      <dgm:prSet presAssocID="{1517B511-9544-431B-BD5F-8AD1E2CCA636}" presName="textRect" presStyleLbl="revTx" presStyleIdx="0" presStyleCnt="3" custScaleX="132247">
        <dgm:presLayoutVars>
          <dgm:chMax val="1"/>
          <dgm:chPref val="1"/>
        </dgm:presLayoutVars>
      </dgm:prSet>
      <dgm:spPr/>
    </dgm:pt>
    <dgm:pt modelId="{22963177-C87E-4551-9502-7046053CA295}" type="pres">
      <dgm:prSet presAssocID="{BD1C9D57-BA7A-4E32-A3BD-EDFF48AE0167}" presName="sibTrans" presStyleCnt="0"/>
      <dgm:spPr/>
    </dgm:pt>
    <dgm:pt modelId="{46DA24CB-8928-4430-A084-9C53927C0EB0}" type="pres">
      <dgm:prSet presAssocID="{18174CC7-89A4-4B6A-BED6-2B38670F7045}" presName="compNode" presStyleCnt="0"/>
      <dgm:spPr/>
    </dgm:pt>
    <dgm:pt modelId="{1D08C8EC-24BB-4B36-B3AB-A261D1EA0C4F}" type="pres">
      <dgm:prSet presAssocID="{18174CC7-89A4-4B6A-BED6-2B38670F7045}" presName="iconBgRect" presStyleLbl="bgShp" presStyleIdx="1" presStyleCnt="3"/>
      <dgm:spPr/>
    </dgm:pt>
    <dgm:pt modelId="{97FC4210-A56C-4DA2-82FF-A5D88EEEB6FA}" type="pres">
      <dgm:prSet presAssocID="{18174CC7-89A4-4B6A-BED6-2B38670F704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13933EF2-DC45-401B-BB84-AF70E0B8FA8D}" type="pres">
      <dgm:prSet presAssocID="{18174CC7-89A4-4B6A-BED6-2B38670F7045}" presName="spaceRect" presStyleCnt="0"/>
      <dgm:spPr/>
    </dgm:pt>
    <dgm:pt modelId="{1D19C6DC-7A79-4A6D-93A4-2CBD7D61D1A1}" type="pres">
      <dgm:prSet presAssocID="{18174CC7-89A4-4B6A-BED6-2B38670F7045}" presName="textRect" presStyleLbl="revTx" presStyleIdx="1" presStyleCnt="3">
        <dgm:presLayoutVars>
          <dgm:chMax val="1"/>
          <dgm:chPref val="1"/>
        </dgm:presLayoutVars>
      </dgm:prSet>
      <dgm:spPr/>
    </dgm:pt>
    <dgm:pt modelId="{3DCB66B4-DFDF-43D7-85EE-3D33237B4DAD}" type="pres">
      <dgm:prSet presAssocID="{F457509A-4511-4E51-B329-3A1C0651DF1D}" presName="sibTrans" presStyleCnt="0"/>
      <dgm:spPr/>
    </dgm:pt>
    <dgm:pt modelId="{9B706B9E-BD31-463E-80F2-AC4D98DCBA0D}" type="pres">
      <dgm:prSet presAssocID="{2673B388-BDAC-428F-9D41-374CB0DEE520}" presName="compNode" presStyleCnt="0"/>
      <dgm:spPr/>
    </dgm:pt>
    <dgm:pt modelId="{9A509D61-56FC-4272-A2FA-98F971266643}" type="pres">
      <dgm:prSet presAssocID="{2673B388-BDAC-428F-9D41-374CB0DEE520}" presName="iconBgRect" presStyleLbl="bgShp" presStyleIdx="2" presStyleCnt="3"/>
      <dgm:spPr/>
    </dgm:pt>
    <dgm:pt modelId="{27825C9B-36F4-4272-8D38-4A300A2C47DA}" type="pres">
      <dgm:prSet presAssocID="{2673B388-BDAC-428F-9D41-374CB0DEE52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ggiungere"/>
        </a:ext>
      </dgm:extLst>
    </dgm:pt>
    <dgm:pt modelId="{F06E751F-6AE7-4E21-8906-2B0C2DF51E47}" type="pres">
      <dgm:prSet presAssocID="{2673B388-BDAC-428F-9D41-374CB0DEE520}" presName="spaceRect" presStyleCnt="0"/>
      <dgm:spPr/>
    </dgm:pt>
    <dgm:pt modelId="{DB0F4666-578A-4030-A1A3-7F4EC14A6451}" type="pres">
      <dgm:prSet presAssocID="{2673B388-BDAC-428F-9D41-374CB0DEE520}" presName="textRect" presStyleLbl="revTx" presStyleIdx="2" presStyleCnt="3" custScaleX="130262">
        <dgm:presLayoutVars>
          <dgm:chMax val="1"/>
          <dgm:chPref val="1"/>
        </dgm:presLayoutVars>
      </dgm:prSet>
      <dgm:spPr/>
    </dgm:pt>
  </dgm:ptLst>
  <dgm:cxnLst>
    <dgm:cxn modelId="{7749EC40-0518-45D4-A5D4-AAFF6C881EAA}" type="presOf" srcId="{8E05CC14-17E9-4E01-92C2-10D8B71E0B10}" destId="{AE0B03C5-0AF3-440C-8A94-B7B33E50BDA4}" srcOrd="0" destOrd="0" presId="urn:microsoft.com/office/officeart/2018/5/layout/IconCircleLabelList"/>
    <dgm:cxn modelId="{8D049066-7291-40E7-A65B-9293AC8133C2}" srcId="{8E05CC14-17E9-4E01-92C2-10D8B71E0B10}" destId="{2673B388-BDAC-428F-9D41-374CB0DEE520}" srcOrd="2" destOrd="0" parTransId="{A532CE82-8D65-4906-ABAA-864B01669C0B}" sibTransId="{6790538C-6DAF-487D-964D-0EE3345E750F}"/>
    <dgm:cxn modelId="{36AE8790-D3D8-4ED4-8F0F-86C5886C73ED}" srcId="{8E05CC14-17E9-4E01-92C2-10D8B71E0B10}" destId="{18174CC7-89A4-4B6A-BED6-2B38670F7045}" srcOrd="1" destOrd="0" parTransId="{EBB6BF16-5E39-449C-AF98-303892C384E4}" sibTransId="{F457509A-4511-4E51-B329-3A1C0651DF1D}"/>
    <dgm:cxn modelId="{D160A0A0-0948-4448-A264-4BBF5E09493B}" type="presOf" srcId="{2673B388-BDAC-428F-9D41-374CB0DEE520}" destId="{DB0F4666-578A-4030-A1A3-7F4EC14A6451}" srcOrd="0" destOrd="0" presId="urn:microsoft.com/office/officeart/2018/5/layout/IconCircleLabelList"/>
    <dgm:cxn modelId="{532E4FA4-710B-4B20-B7B1-C560FB680EF6}" srcId="{8E05CC14-17E9-4E01-92C2-10D8B71E0B10}" destId="{1517B511-9544-431B-BD5F-8AD1E2CCA636}" srcOrd="0" destOrd="0" parTransId="{906235E6-B7EC-42D7-AA8E-91C550A7BA2C}" sibTransId="{BD1C9D57-BA7A-4E32-A3BD-EDFF48AE0167}"/>
    <dgm:cxn modelId="{22B04DC8-120D-44F9-95E2-54B9ADF75993}" type="presOf" srcId="{18174CC7-89A4-4B6A-BED6-2B38670F7045}" destId="{1D19C6DC-7A79-4A6D-93A4-2CBD7D61D1A1}" srcOrd="0" destOrd="0" presId="urn:microsoft.com/office/officeart/2018/5/layout/IconCircleLabelList"/>
    <dgm:cxn modelId="{63C74ACC-B0F2-42DB-9562-07254DC719D6}" type="presOf" srcId="{1517B511-9544-431B-BD5F-8AD1E2CCA636}" destId="{85E3BECE-44A4-4D98-9B88-C56B1C9F216E}" srcOrd="0" destOrd="0" presId="urn:microsoft.com/office/officeart/2018/5/layout/IconCircleLabelList"/>
    <dgm:cxn modelId="{46FD9772-B5BC-412C-B26F-E191DCD407EB}" type="presParOf" srcId="{AE0B03C5-0AF3-440C-8A94-B7B33E50BDA4}" destId="{013CC4EE-4FC6-4E18-A7E6-7015A811E816}" srcOrd="0" destOrd="0" presId="urn:microsoft.com/office/officeart/2018/5/layout/IconCircleLabelList"/>
    <dgm:cxn modelId="{E92ABC89-0335-409A-B4EB-0EC4CB06D91E}" type="presParOf" srcId="{013CC4EE-4FC6-4E18-A7E6-7015A811E816}" destId="{9FDC92FF-0D36-470B-ACC8-5C332BB1E21F}" srcOrd="0" destOrd="0" presId="urn:microsoft.com/office/officeart/2018/5/layout/IconCircleLabelList"/>
    <dgm:cxn modelId="{0B5E19C4-1E4E-48A6-9F4F-DF191CB5987E}" type="presParOf" srcId="{013CC4EE-4FC6-4E18-A7E6-7015A811E816}" destId="{E096974D-2CE8-491A-AAF0-172345386A88}" srcOrd="1" destOrd="0" presId="urn:microsoft.com/office/officeart/2018/5/layout/IconCircleLabelList"/>
    <dgm:cxn modelId="{C38AADC3-01B6-4916-839E-C516CCFA77A4}" type="presParOf" srcId="{013CC4EE-4FC6-4E18-A7E6-7015A811E816}" destId="{015C4CA9-A0B8-4966-A465-B345590194AD}" srcOrd="2" destOrd="0" presId="urn:microsoft.com/office/officeart/2018/5/layout/IconCircleLabelList"/>
    <dgm:cxn modelId="{C42AD8AE-2EAA-44B0-AAB7-3F1B4560DC1E}" type="presParOf" srcId="{013CC4EE-4FC6-4E18-A7E6-7015A811E816}" destId="{85E3BECE-44A4-4D98-9B88-C56B1C9F216E}" srcOrd="3" destOrd="0" presId="urn:microsoft.com/office/officeart/2018/5/layout/IconCircleLabelList"/>
    <dgm:cxn modelId="{5E09074F-D149-486D-899A-8B42EC03B080}" type="presParOf" srcId="{AE0B03C5-0AF3-440C-8A94-B7B33E50BDA4}" destId="{22963177-C87E-4551-9502-7046053CA295}" srcOrd="1" destOrd="0" presId="urn:microsoft.com/office/officeart/2018/5/layout/IconCircleLabelList"/>
    <dgm:cxn modelId="{135944E2-0EEB-4BB3-A9F3-6744A1F9E56E}" type="presParOf" srcId="{AE0B03C5-0AF3-440C-8A94-B7B33E50BDA4}" destId="{46DA24CB-8928-4430-A084-9C53927C0EB0}" srcOrd="2" destOrd="0" presId="urn:microsoft.com/office/officeart/2018/5/layout/IconCircleLabelList"/>
    <dgm:cxn modelId="{D63688B4-CA4D-4628-8B61-B9DDC62716C4}" type="presParOf" srcId="{46DA24CB-8928-4430-A084-9C53927C0EB0}" destId="{1D08C8EC-24BB-4B36-B3AB-A261D1EA0C4F}" srcOrd="0" destOrd="0" presId="urn:microsoft.com/office/officeart/2018/5/layout/IconCircleLabelList"/>
    <dgm:cxn modelId="{0A974166-E02E-42C3-BCE9-6F5F95D39ABC}" type="presParOf" srcId="{46DA24CB-8928-4430-A084-9C53927C0EB0}" destId="{97FC4210-A56C-4DA2-82FF-A5D88EEEB6FA}" srcOrd="1" destOrd="0" presId="urn:microsoft.com/office/officeart/2018/5/layout/IconCircleLabelList"/>
    <dgm:cxn modelId="{E7032B06-337B-482D-9A47-5D50C8C9E620}" type="presParOf" srcId="{46DA24CB-8928-4430-A084-9C53927C0EB0}" destId="{13933EF2-DC45-401B-BB84-AF70E0B8FA8D}" srcOrd="2" destOrd="0" presId="urn:microsoft.com/office/officeart/2018/5/layout/IconCircleLabelList"/>
    <dgm:cxn modelId="{43930EC7-467D-4E4C-92F4-9E989736D610}" type="presParOf" srcId="{46DA24CB-8928-4430-A084-9C53927C0EB0}" destId="{1D19C6DC-7A79-4A6D-93A4-2CBD7D61D1A1}" srcOrd="3" destOrd="0" presId="urn:microsoft.com/office/officeart/2018/5/layout/IconCircleLabelList"/>
    <dgm:cxn modelId="{1F469A91-C45F-4B18-9A08-B30A25221BD6}" type="presParOf" srcId="{AE0B03C5-0AF3-440C-8A94-B7B33E50BDA4}" destId="{3DCB66B4-DFDF-43D7-85EE-3D33237B4DAD}" srcOrd="3" destOrd="0" presId="urn:microsoft.com/office/officeart/2018/5/layout/IconCircleLabelList"/>
    <dgm:cxn modelId="{43031778-00EF-49B6-9933-C894D07DDEF0}" type="presParOf" srcId="{AE0B03C5-0AF3-440C-8A94-B7B33E50BDA4}" destId="{9B706B9E-BD31-463E-80F2-AC4D98DCBA0D}" srcOrd="4" destOrd="0" presId="urn:microsoft.com/office/officeart/2018/5/layout/IconCircleLabelList"/>
    <dgm:cxn modelId="{611C9096-3920-471B-8C0E-2F90B3F342EF}" type="presParOf" srcId="{9B706B9E-BD31-463E-80F2-AC4D98DCBA0D}" destId="{9A509D61-56FC-4272-A2FA-98F971266643}" srcOrd="0" destOrd="0" presId="urn:microsoft.com/office/officeart/2018/5/layout/IconCircleLabelList"/>
    <dgm:cxn modelId="{981B496D-D476-45B6-9065-07854A0B9AE9}" type="presParOf" srcId="{9B706B9E-BD31-463E-80F2-AC4D98DCBA0D}" destId="{27825C9B-36F4-4272-8D38-4A300A2C47DA}" srcOrd="1" destOrd="0" presId="urn:microsoft.com/office/officeart/2018/5/layout/IconCircleLabelList"/>
    <dgm:cxn modelId="{8143ED9F-353C-4CAA-AE60-DA67946845D9}" type="presParOf" srcId="{9B706B9E-BD31-463E-80F2-AC4D98DCBA0D}" destId="{F06E751F-6AE7-4E21-8906-2B0C2DF51E47}" srcOrd="2" destOrd="0" presId="urn:microsoft.com/office/officeart/2018/5/layout/IconCircleLabelList"/>
    <dgm:cxn modelId="{E5DE0EC3-12E2-479B-A698-797C940811D3}" type="presParOf" srcId="{9B706B9E-BD31-463E-80F2-AC4D98DCBA0D}" destId="{DB0F4666-578A-4030-A1A3-7F4EC14A645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DC92FF-0D36-470B-ACC8-5C332BB1E21F}">
      <dsp:nvSpPr>
        <dsp:cNvPr id="0" name=""/>
        <dsp:cNvSpPr/>
      </dsp:nvSpPr>
      <dsp:spPr>
        <a:xfrm>
          <a:off x="928002" y="155987"/>
          <a:ext cx="1578375" cy="15783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6974D-2CE8-491A-AAF0-172345386A88}">
      <dsp:nvSpPr>
        <dsp:cNvPr id="0" name=""/>
        <dsp:cNvSpPr/>
      </dsp:nvSpPr>
      <dsp:spPr>
        <a:xfrm>
          <a:off x="1264377" y="492363"/>
          <a:ext cx="905625" cy="9056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E3BECE-44A4-4D98-9B88-C56B1C9F216E}">
      <dsp:nvSpPr>
        <dsp:cNvPr id="0" name=""/>
        <dsp:cNvSpPr/>
      </dsp:nvSpPr>
      <dsp:spPr>
        <a:xfrm>
          <a:off x="6244" y="2225988"/>
          <a:ext cx="342189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2600" kern="1200" dirty="0"/>
            <a:t>«ESG Disclosure»</a:t>
          </a:r>
          <a:endParaRPr lang="en-US" sz="2600" kern="1200" dirty="0"/>
        </a:p>
      </dsp:txBody>
      <dsp:txXfrm>
        <a:off x="6244" y="2225988"/>
        <a:ext cx="3421891" cy="720000"/>
      </dsp:txXfrm>
    </dsp:sp>
    <dsp:sp modelId="{1D08C8EC-24BB-4B36-B3AB-A261D1EA0C4F}">
      <dsp:nvSpPr>
        <dsp:cNvPr id="0" name=""/>
        <dsp:cNvSpPr/>
      </dsp:nvSpPr>
      <dsp:spPr>
        <a:xfrm>
          <a:off x="4385510" y="155987"/>
          <a:ext cx="1578375" cy="157837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FC4210-A56C-4DA2-82FF-A5D88EEEB6FA}">
      <dsp:nvSpPr>
        <dsp:cNvPr id="0" name=""/>
        <dsp:cNvSpPr/>
      </dsp:nvSpPr>
      <dsp:spPr>
        <a:xfrm>
          <a:off x="4721885" y="492363"/>
          <a:ext cx="905625" cy="9056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19C6DC-7A79-4A6D-93A4-2CBD7D61D1A1}">
      <dsp:nvSpPr>
        <dsp:cNvPr id="0" name=""/>
        <dsp:cNvSpPr/>
      </dsp:nvSpPr>
      <dsp:spPr>
        <a:xfrm>
          <a:off x="3880947" y="2225988"/>
          <a:ext cx="258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2600" kern="1200" dirty="0"/>
            <a:t>«Balancing»</a:t>
          </a:r>
          <a:endParaRPr lang="en-US" sz="2600" kern="1200" dirty="0"/>
        </a:p>
      </dsp:txBody>
      <dsp:txXfrm>
        <a:off x="3880947" y="2225988"/>
        <a:ext cx="2587500" cy="720000"/>
      </dsp:txXfrm>
    </dsp:sp>
    <dsp:sp modelId="{9A509D61-56FC-4272-A2FA-98F971266643}">
      <dsp:nvSpPr>
        <dsp:cNvPr id="0" name=""/>
        <dsp:cNvSpPr/>
      </dsp:nvSpPr>
      <dsp:spPr>
        <a:xfrm>
          <a:off x="7817337" y="155987"/>
          <a:ext cx="1578375" cy="15783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25C9B-36F4-4272-8D38-4A300A2C47DA}">
      <dsp:nvSpPr>
        <dsp:cNvPr id="0" name=""/>
        <dsp:cNvSpPr/>
      </dsp:nvSpPr>
      <dsp:spPr>
        <a:xfrm>
          <a:off x="8153712" y="492363"/>
          <a:ext cx="905625" cy="9056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0F4666-578A-4030-A1A3-7F4EC14A6451}">
      <dsp:nvSpPr>
        <dsp:cNvPr id="0" name=""/>
        <dsp:cNvSpPr/>
      </dsp:nvSpPr>
      <dsp:spPr>
        <a:xfrm>
          <a:off x="6921260" y="2225988"/>
          <a:ext cx="337052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2600" kern="1200" dirty="0"/>
            <a:t>«Proportionality»</a:t>
          </a:r>
          <a:endParaRPr lang="en-US" sz="2600" kern="1200" dirty="0"/>
        </a:p>
      </dsp:txBody>
      <dsp:txXfrm>
        <a:off x="6921260" y="2225988"/>
        <a:ext cx="3370529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61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3/10/22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07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7263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3/10/22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64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44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3/10/22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9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3/10/22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20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3/10/22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68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3/10/22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06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3/10/22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0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3/10/22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20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3/10/22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7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publications/non-financial-reporting-guidelines_en#climate" TargetMode="External"/><Relationship Id="rId2" Type="http://schemas.openxmlformats.org/officeDocument/2006/relationships/hyperlink" Target="https://ec.europa.eu/info/publications/non-financial-reporting-guidelines_e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se.ac.uk/granthaminstitute/news/double-materiality-what-is-it-and-why-does-it-matter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943E91-D53F-FC41-8D68-8B1C5D34B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700268"/>
            <a:ext cx="8991600" cy="3141413"/>
          </a:xfrm>
        </p:spPr>
        <p:txBody>
          <a:bodyPr>
            <a:normAutofit/>
          </a:bodyPr>
          <a:lstStyle/>
          <a:p>
            <a:r>
              <a:rPr lang="it-IT" dirty="0"/>
              <a:t>ESG DISCLOSURE, BALANCING AND PROPORTIONALITY: TOWARDS THE «CORPORATE SUSTAINABILITY REPORTING DIRECTIVE»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4E0B825-53E8-8646-90EB-4DAF3D8A4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805188"/>
          </a:xfrm>
        </p:spPr>
        <p:txBody>
          <a:bodyPr>
            <a:normAutofit lnSpcReduction="10000"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March 10°, 2022</a:t>
            </a:r>
          </a:p>
          <a:p>
            <a:r>
              <a:rPr lang="it-IT" sz="2400" dirty="0">
                <a:solidFill>
                  <a:schemeClr val="bg1"/>
                </a:solidFill>
              </a:rPr>
              <a:t>Alberto Mattia Serafin</a:t>
            </a:r>
          </a:p>
          <a:p>
            <a:r>
              <a:rPr lang="it-IT" sz="2400" dirty="0">
                <a:solidFill>
                  <a:schemeClr val="bg1"/>
                </a:solidFill>
              </a:rPr>
              <a:t>University of Cassino</a:t>
            </a:r>
          </a:p>
          <a:p>
            <a:r>
              <a:rPr lang="it-IT" sz="2400" dirty="0">
                <a:solidFill>
                  <a:schemeClr val="bg1"/>
                </a:solidFill>
              </a:rPr>
              <a:t>alberto.mattiaserafin@unicas.it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53F38F8-CC17-0441-A65F-5275A04E0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97" y="4447003"/>
            <a:ext cx="2825946" cy="241099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ACD5C01-E55B-F247-B4A0-51CED233F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884" y="4217437"/>
            <a:ext cx="2825946" cy="115699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C46F7AD-C18C-7E4F-8BD5-E1529C4B9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884" y="5189707"/>
            <a:ext cx="2825946" cy="166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06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4BA66F-B89A-2044-B9C4-4BB69DA3D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DEFINITION OF CSR?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E730D22-1DE8-9241-91D3-3FE340438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8299" y="2604009"/>
            <a:ext cx="2631281" cy="3289299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287C013-DB97-C949-A664-107EEA5FD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02" y="2604009"/>
            <a:ext cx="2215486" cy="32893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890B866-60CC-494B-A456-D65413F5DBCD}"/>
              </a:ext>
            </a:extLst>
          </p:cNvPr>
          <p:cNvSpPr/>
          <p:nvPr/>
        </p:nvSpPr>
        <p:spPr>
          <a:xfrm>
            <a:off x="3048000" y="3105835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dirty="0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it-IT" sz="2400" i="1" dirty="0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The discussions of the ‘social responsibilities of business’ are notable for </a:t>
            </a:r>
            <a:r>
              <a:rPr lang="it-IT" sz="2400" i="1" dirty="0" err="1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it-IT" sz="2400" i="1" dirty="0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i="1" dirty="0" err="1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analytical</a:t>
            </a:r>
            <a:r>
              <a:rPr lang="it-IT" sz="2400" b="1" i="1" dirty="0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i="1" dirty="0" err="1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looseness</a:t>
            </a:r>
            <a:r>
              <a:rPr lang="it-IT" sz="2400" b="1" i="1" dirty="0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i="1" dirty="0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it-IT" sz="2400" b="1" i="1" dirty="0" err="1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lack</a:t>
            </a:r>
            <a:r>
              <a:rPr lang="it-IT" sz="2400" b="1" i="1" dirty="0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it-IT" sz="2400" b="1" i="1" dirty="0" err="1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rigor</a:t>
            </a:r>
            <a:r>
              <a:rPr lang="it-IT" sz="2400" dirty="0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algn="ctr"/>
            <a:endParaRPr lang="it-IT" sz="2400" dirty="0">
              <a:latin typeface="Gill Sans MT" panose="020B0502020104020203" pitchFamily="34" charset="77"/>
              <a:cs typeface="Times New Roman" panose="02020603050405020304" pitchFamily="18" charset="0"/>
            </a:endParaRPr>
          </a:p>
          <a:p>
            <a:pPr algn="ctr"/>
            <a:r>
              <a:rPr lang="it-IT" sz="2400" dirty="0">
                <a:latin typeface="Gill Sans MT" panose="020B0502020104020203" pitchFamily="34" charset="77"/>
                <a:cs typeface="Times New Roman" panose="02020603050405020304" pitchFamily="18" charset="0"/>
              </a:rPr>
              <a:t>M. Friedman (New York Times, Sept.13, 1970)</a:t>
            </a:r>
            <a:endParaRPr lang="en-US" sz="24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4432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D29AD6-7864-F244-BEE9-5F0F539EF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DEFINITIONAL MINIMALISM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F2D959-5257-5145-959B-C5CCB4325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487251"/>
            <a:ext cx="7729728" cy="3612285"/>
          </a:xfrm>
        </p:spPr>
        <p:txBody>
          <a:bodyPr>
            <a:noAutofit/>
          </a:bodyPr>
          <a:lstStyle/>
          <a:p>
            <a:r>
              <a:rPr lang="en-US" sz="2200" cap="small"/>
              <a:t>A. Okoye, </a:t>
            </a:r>
            <a:r>
              <a:rPr lang="en-US" sz="2200" i="1" err="1"/>
              <a:t>Theorising</a:t>
            </a:r>
            <a:r>
              <a:rPr lang="en-US" sz="2200" i="1"/>
              <a:t> Corporate Social Responsibility as an Essentially Contested Concept: is a Definition Necessary?</a:t>
            </a:r>
            <a:r>
              <a:rPr lang="en-US" sz="2200"/>
              <a:t>, in </a:t>
            </a:r>
            <a:r>
              <a:rPr lang="en-US" sz="2200" i="1"/>
              <a:t>Journal of Business Ethics</a:t>
            </a:r>
            <a:r>
              <a:rPr lang="en-US" sz="2200"/>
              <a:t>, 2009, p. 613 ss.</a:t>
            </a:r>
          </a:p>
          <a:p>
            <a:endParaRPr lang="en-US" sz="2200"/>
          </a:p>
          <a:p>
            <a:endParaRPr lang="en-US" sz="2200"/>
          </a:p>
          <a:p>
            <a:r>
              <a:rPr lang="en-US" sz="2200"/>
              <a:t>CSR as an ECC -&gt; Walter Bryce </a:t>
            </a:r>
            <a:r>
              <a:rPr lang="en-US" sz="2200" err="1"/>
              <a:t>Gallie</a:t>
            </a:r>
            <a:endParaRPr lang="en-US" sz="2200"/>
          </a:p>
          <a:p>
            <a:endParaRPr lang="en-US" sz="2200"/>
          </a:p>
          <a:p>
            <a:pPr marL="0" indent="0">
              <a:buNone/>
            </a:pPr>
            <a:endParaRPr lang="en-US" sz="2200"/>
          </a:p>
          <a:p>
            <a:r>
              <a:rPr lang="en-US" sz="2200"/>
              <a:t>ECC -&gt; other examples: «art», «power», «justice»</a:t>
            </a:r>
          </a:p>
          <a:p>
            <a:endParaRPr lang="en-US" sz="2200"/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endParaRPr lang="en-US" sz="2200"/>
          </a:p>
          <a:p>
            <a:endParaRPr lang="en-US" sz="22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FA7B9C-B9AD-8D4B-8029-0769A2BEA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864" y="4100819"/>
            <a:ext cx="2540000" cy="141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89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2EDB6F-F5EB-E44A-85F7-A23E71B41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ESSENTIAL FEATURES OF CSR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03F862-644D-034A-98DF-F8ED8E729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200" dirty="0"/>
              <a:t>Still a «</a:t>
            </a:r>
            <a:r>
              <a:rPr lang="en-US" sz="2200" b="1" u="sng" dirty="0"/>
              <a:t>nebulous idea</a:t>
            </a:r>
            <a:r>
              <a:rPr lang="en-US" sz="2200" dirty="0"/>
              <a:t>» (</a:t>
            </a:r>
            <a:r>
              <a:rPr lang="en-US" sz="2200" cap="small" dirty="0"/>
              <a:t>K. Davis, </a:t>
            </a:r>
            <a:r>
              <a:rPr lang="en-US" sz="2200" i="1" dirty="0"/>
              <a:t>Can Business Afford to Ignore Social Responsibilities?</a:t>
            </a:r>
            <a:r>
              <a:rPr lang="en-US" sz="2200" dirty="0"/>
              <a:t>, in </a:t>
            </a:r>
            <a:r>
              <a:rPr lang="en-US" sz="2200" i="1" dirty="0"/>
              <a:t>California Management Review</a:t>
            </a:r>
            <a:r>
              <a:rPr lang="en-US" sz="2200" dirty="0"/>
              <a:t>, 1960, p. 70 ss., 70</a:t>
            </a:r>
            <a:r>
              <a:rPr lang="it-IT" sz="2200" dirty="0"/>
              <a:t>)?</a:t>
            </a:r>
          </a:p>
          <a:p>
            <a:pPr algn="ctr"/>
            <a:endParaRPr lang="it-IT" sz="2200" dirty="0"/>
          </a:p>
          <a:p>
            <a:pPr algn="ctr"/>
            <a:endParaRPr lang="it-IT" sz="2200" dirty="0"/>
          </a:p>
          <a:p>
            <a:pPr algn="ctr"/>
            <a:endParaRPr lang="it-IT" sz="2200" dirty="0"/>
          </a:p>
          <a:p>
            <a:pPr lvl="1"/>
            <a:r>
              <a:rPr lang="it-IT" sz="2000" dirty="0"/>
              <a:t>Two «</a:t>
            </a:r>
            <a:r>
              <a:rPr lang="it-IT" sz="2000" b="1" u="sng" dirty="0" err="1"/>
              <a:t>attempts</a:t>
            </a:r>
            <a:r>
              <a:rPr lang="it-IT" sz="2000" dirty="0"/>
              <a:t>» (</a:t>
            </a:r>
            <a:r>
              <a:rPr lang="it-IT" sz="2000" dirty="0" err="1"/>
              <a:t>Okoye</a:t>
            </a:r>
            <a:r>
              <a:rPr lang="it-IT" sz="2000" dirty="0"/>
              <a:t>)</a:t>
            </a:r>
            <a:endParaRPr lang="en-US" sz="2000" dirty="0"/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AE8CF0F2-2E92-734F-A621-E86D6FDB93E4}"/>
              </a:ext>
            </a:extLst>
          </p:cNvPr>
          <p:cNvCxnSpPr>
            <a:cxnSpLocks/>
          </p:cNvCxnSpPr>
          <p:nvPr/>
        </p:nvCxnSpPr>
        <p:spPr>
          <a:xfrm flipV="1">
            <a:off x="5505702" y="4639253"/>
            <a:ext cx="1180595" cy="621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A1FB0067-9EA4-984E-A0CF-3CEC00E2D2BF}"/>
              </a:ext>
            </a:extLst>
          </p:cNvPr>
          <p:cNvCxnSpPr>
            <a:cxnSpLocks/>
          </p:cNvCxnSpPr>
          <p:nvPr/>
        </p:nvCxnSpPr>
        <p:spPr>
          <a:xfrm>
            <a:off x="5522749" y="5646715"/>
            <a:ext cx="1204408" cy="533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652BE47-C8A7-D640-908F-EC9631A280D1}"/>
              </a:ext>
            </a:extLst>
          </p:cNvPr>
          <p:cNvSpPr txBox="1"/>
          <p:nvPr/>
        </p:nvSpPr>
        <p:spPr>
          <a:xfrm>
            <a:off x="6686298" y="4328653"/>
            <a:ext cx="4080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«To </a:t>
            </a:r>
            <a:r>
              <a:rPr lang="en-US" i="1" u="sng"/>
              <a:t>address</a:t>
            </a:r>
            <a:r>
              <a:rPr lang="en-US"/>
              <a:t> various issues which arise out </a:t>
            </a:r>
          </a:p>
          <a:p>
            <a:pPr algn="ctr"/>
            <a:r>
              <a:rPr lang="en-US"/>
              <a:t>of the dynamic relationship between corporations</a:t>
            </a:r>
          </a:p>
          <a:p>
            <a:pPr algn="ctr"/>
            <a:r>
              <a:rPr lang="en-US"/>
              <a:t> and society over time</a:t>
            </a:r>
            <a:r>
              <a:rPr lang="it-IT"/>
              <a:t>»</a:t>
            </a:r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FF467E2-1239-8849-B1AC-32939AB68DB1}"/>
              </a:ext>
            </a:extLst>
          </p:cNvPr>
          <p:cNvSpPr txBox="1"/>
          <p:nvPr/>
        </p:nvSpPr>
        <p:spPr>
          <a:xfrm>
            <a:off x="6727157" y="5865364"/>
            <a:ext cx="4080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«To </a:t>
            </a:r>
            <a:r>
              <a:rPr lang="en-US" i="1" u="sng"/>
              <a:t>achieve</a:t>
            </a:r>
            <a:r>
              <a:rPr lang="en-US"/>
              <a:t> </a:t>
            </a:r>
            <a:r>
              <a:rPr lang="en-US" i="1" u="sng"/>
              <a:t>the most suitable </a:t>
            </a:r>
            <a:r>
              <a:rPr lang="en-US"/>
              <a:t>relationship</a:t>
            </a:r>
          </a:p>
          <a:p>
            <a:pPr algn="ctr"/>
            <a:r>
              <a:rPr lang="en-US"/>
              <a:t> between the corporation and society </a:t>
            </a:r>
          </a:p>
          <a:p>
            <a:pPr algn="ctr"/>
            <a:r>
              <a:rPr lang="en-US"/>
              <a:t>at the given point in time»</a:t>
            </a:r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38FCF94-302C-A746-A8FB-F99C086D6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40" y="2501153"/>
            <a:ext cx="1493672" cy="110266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F63B48E-A093-7341-99F1-3A30D61E8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76" y="46507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09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6E9FCE81-A3AA-204E-9A40-BFB734ECD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576"/>
          <a:stretch/>
        </p:blipFill>
        <p:spPr>
          <a:xfrm>
            <a:off x="20" y="3429001"/>
            <a:ext cx="5315041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CD6E6E8-151D-4402-8E0B-B529FBDC6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521A30-6A10-AB40-89D4-E85E5AD4B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713233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rgbClr val="262626"/>
                </a:solidFill>
              </a:rPr>
              <a:t>(Italian) principles</a:t>
            </a:r>
          </a:p>
        </p:txBody>
      </p:sp>
      <p:pic>
        <p:nvPicPr>
          <p:cNvPr id="5" name="Immagine 4" descr="Immagine che contiene testo, persona, persone, gruppo&#10;&#10;Descrizione generata automaticamente">
            <a:extLst>
              <a:ext uri="{FF2B5EF4-FFF2-40B4-BE49-F238E27FC236}">
                <a16:creationId xmlns:a16="http://schemas.microsoft.com/office/drawing/2014/main" id="{700938D2-AD95-AE48-A787-44107C69C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04" r="-2" b="7663"/>
          <a:stretch/>
        </p:blipFill>
        <p:spPr>
          <a:xfrm>
            <a:off x="20" y="-2"/>
            <a:ext cx="5315041" cy="3429002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EE46AE8-C22F-400D-96CB-B8017D2A7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732" y="2295383"/>
            <a:ext cx="5285791" cy="304254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dirty="0">
                <a:solidFill>
                  <a:srgbClr val="FFFFFF"/>
                </a:solidFill>
              </a:rPr>
              <a:t>ART. 41 CONSTITUTION (OLD TEXT)</a:t>
            </a:r>
          </a:p>
          <a:p>
            <a:pPr algn="ctr"/>
            <a:r>
              <a:rPr lang="it-IT" sz="2200" dirty="0">
                <a:solidFill>
                  <a:srgbClr val="FFFFFF"/>
                </a:solidFill>
              </a:rPr>
              <a:t>- «Private </a:t>
            </a:r>
            <a:r>
              <a:rPr lang="it-IT" sz="2200" dirty="0" err="1">
                <a:solidFill>
                  <a:srgbClr val="FFFFFF"/>
                </a:solidFill>
              </a:rPr>
              <a:t>economic</a:t>
            </a:r>
            <a:r>
              <a:rPr lang="it-IT" sz="2200" dirty="0">
                <a:solidFill>
                  <a:srgbClr val="FFFFFF"/>
                </a:solidFill>
              </a:rPr>
              <a:t> </a:t>
            </a:r>
            <a:r>
              <a:rPr lang="it-IT" sz="2200" dirty="0" err="1">
                <a:solidFill>
                  <a:srgbClr val="FFFFFF"/>
                </a:solidFill>
              </a:rPr>
              <a:t>enterprise</a:t>
            </a:r>
            <a:r>
              <a:rPr lang="it-IT" sz="2200" dirty="0">
                <a:solidFill>
                  <a:srgbClr val="FFFFFF"/>
                </a:solidFill>
              </a:rPr>
              <a:t> </a:t>
            </a:r>
            <a:r>
              <a:rPr lang="it-IT" sz="2200" dirty="0" err="1">
                <a:solidFill>
                  <a:srgbClr val="FFFFFF"/>
                </a:solidFill>
              </a:rPr>
              <a:t>is</a:t>
            </a:r>
            <a:r>
              <a:rPr lang="it-IT" sz="2200" dirty="0">
                <a:solidFill>
                  <a:srgbClr val="FFFFFF"/>
                </a:solidFill>
              </a:rPr>
              <a:t> free.</a:t>
            </a:r>
          </a:p>
          <a:p>
            <a:pPr algn="ctr"/>
            <a:r>
              <a:rPr lang="it-IT" sz="2200" dirty="0">
                <a:solidFill>
                  <a:srgbClr val="FFFFFF"/>
                </a:solidFill>
              </a:rPr>
              <a:t>- It </a:t>
            </a:r>
            <a:r>
              <a:rPr lang="it-IT" sz="2200" dirty="0" err="1">
                <a:solidFill>
                  <a:srgbClr val="FFFFFF"/>
                </a:solidFill>
              </a:rPr>
              <a:t>may</a:t>
            </a:r>
            <a:r>
              <a:rPr lang="it-IT" sz="2200" dirty="0">
                <a:solidFill>
                  <a:srgbClr val="FFFFFF"/>
                </a:solidFill>
              </a:rPr>
              <a:t> not be </a:t>
            </a:r>
            <a:r>
              <a:rPr lang="it-IT" sz="2200" dirty="0" err="1">
                <a:solidFill>
                  <a:srgbClr val="FFFFFF"/>
                </a:solidFill>
              </a:rPr>
              <a:t>carried</a:t>
            </a:r>
            <a:r>
              <a:rPr lang="it-IT" sz="2200" dirty="0">
                <a:solidFill>
                  <a:srgbClr val="FFFFFF"/>
                </a:solidFill>
              </a:rPr>
              <a:t> out </a:t>
            </a:r>
            <a:r>
              <a:rPr lang="it-IT" sz="2200" dirty="0" err="1">
                <a:solidFill>
                  <a:srgbClr val="FFFFFF"/>
                </a:solidFill>
              </a:rPr>
              <a:t>against</a:t>
            </a:r>
            <a:r>
              <a:rPr lang="it-IT" sz="2200" dirty="0">
                <a:solidFill>
                  <a:srgbClr val="FFFFFF"/>
                </a:solidFill>
              </a:rPr>
              <a:t> the </a:t>
            </a:r>
            <a:r>
              <a:rPr lang="it-IT" sz="2200" b="1" u="sng" dirty="0">
                <a:solidFill>
                  <a:srgbClr val="FFFFFF"/>
                </a:solidFill>
              </a:rPr>
              <a:t>common </a:t>
            </a:r>
            <a:r>
              <a:rPr lang="it-IT" sz="2200" b="1" u="sng" dirty="0" err="1">
                <a:solidFill>
                  <a:srgbClr val="FFFFFF"/>
                </a:solidFill>
              </a:rPr>
              <a:t>good</a:t>
            </a:r>
            <a:r>
              <a:rPr lang="it-IT" sz="2200" b="1" u="sng" dirty="0">
                <a:solidFill>
                  <a:srgbClr val="FFFFFF"/>
                </a:solidFill>
              </a:rPr>
              <a:t> </a:t>
            </a:r>
            <a:r>
              <a:rPr lang="it-IT" sz="2200" dirty="0">
                <a:solidFill>
                  <a:srgbClr val="FFFFFF"/>
                </a:solidFill>
              </a:rPr>
              <a:t>or in </a:t>
            </a:r>
            <a:r>
              <a:rPr lang="it-IT" sz="2200" dirty="0" err="1">
                <a:solidFill>
                  <a:srgbClr val="FFFFFF"/>
                </a:solidFill>
              </a:rPr>
              <a:t>such</a:t>
            </a:r>
            <a:r>
              <a:rPr lang="it-IT" sz="2200" dirty="0">
                <a:solidFill>
                  <a:srgbClr val="FFFFFF"/>
                </a:solidFill>
              </a:rPr>
              <a:t> a </a:t>
            </a:r>
            <a:r>
              <a:rPr lang="it-IT" sz="2200" dirty="0" err="1">
                <a:solidFill>
                  <a:srgbClr val="FFFFFF"/>
                </a:solidFill>
              </a:rPr>
              <a:t>manner</a:t>
            </a:r>
            <a:r>
              <a:rPr lang="it-IT" sz="2200" dirty="0">
                <a:solidFill>
                  <a:srgbClr val="FFFFFF"/>
                </a:solidFill>
              </a:rPr>
              <a:t> that </a:t>
            </a:r>
            <a:r>
              <a:rPr lang="it-IT" sz="2200" dirty="0" err="1">
                <a:solidFill>
                  <a:srgbClr val="FFFFFF"/>
                </a:solidFill>
              </a:rPr>
              <a:t>could</a:t>
            </a:r>
            <a:r>
              <a:rPr lang="it-IT" sz="2200" dirty="0">
                <a:solidFill>
                  <a:srgbClr val="FFFFFF"/>
                </a:solidFill>
              </a:rPr>
              <a:t> </a:t>
            </a:r>
            <a:r>
              <a:rPr lang="it-IT" sz="2200" dirty="0" err="1">
                <a:solidFill>
                  <a:srgbClr val="FFFFFF"/>
                </a:solidFill>
              </a:rPr>
              <a:t>damage</a:t>
            </a:r>
            <a:r>
              <a:rPr lang="it-IT" sz="2200" dirty="0">
                <a:solidFill>
                  <a:srgbClr val="FFFFFF"/>
                </a:solidFill>
              </a:rPr>
              <a:t> </a:t>
            </a:r>
            <a:r>
              <a:rPr lang="it-IT" sz="2200" b="1" u="sng" dirty="0" err="1">
                <a:solidFill>
                  <a:srgbClr val="FFFFFF"/>
                </a:solidFill>
              </a:rPr>
              <a:t>safety</a:t>
            </a:r>
            <a:r>
              <a:rPr lang="it-IT" sz="2200" dirty="0">
                <a:solidFill>
                  <a:srgbClr val="FFFFFF"/>
                </a:solidFill>
              </a:rPr>
              <a:t>, </a:t>
            </a:r>
            <a:r>
              <a:rPr lang="it-IT" sz="2200" b="1" u="sng" dirty="0">
                <a:solidFill>
                  <a:srgbClr val="FFFFFF"/>
                </a:solidFill>
              </a:rPr>
              <a:t>liberty</a:t>
            </a:r>
            <a:r>
              <a:rPr lang="it-IT" sz="2200" dirty="0">
                <a:solidFill>
                  <a:srgbClr val="FFFFFF"/>
                </a:solidFill>
              </a:rPr>
              <a:t> and </a:t>
            </a:r>
            <a:r>
              <a:rPr lang="it-IT" sz="2200" b="1" u="sng" dirty="0">
                <a:solidFill>
                  <a:srgbClr val="FFFFFF"/>
                </a:solidFill>
              </a:rPr>
              <a:t>human </a:t>
            </a:r>
            <a:r>
              <a:rPr lang="it-IT" sz="2200" b="1" u="sng" dirty="0" err="1">
                <a:solidFill>
                  <a:srgbClr val="FFFFFF"/>
                </a:solidFill>
              </a:rPr>
              <a:t>dignity</a:t>
            </a:r>
            <a:r>
              <a:rPr lang="it-IT" sz="2200" dirty="0">
                <a:solidFill>
                  <a:srgbClr val="FFFFFF"/>
                </a:solidFill>
              </a:rPr>
              <a:t>.</a:t>
            </a:r>
          </a:p>
          <a:p>
            <a:pPr algn="ctr"/>
            <a:r>
              <a:rPr lang="it-IT" sz="2200" dirty="0">
                <a:solidFill>
                  <a:srgbClr val="FFFFFF"/>
                </a:solidFill>
              </a:rPr>
              <a:t>- The law </a:t>
            </a:r>
            <a:r>
              <a:rPr lang="it-IT" sz="2200" dirty="0" err="1">
                <a:solidFill>
                  <a:srgbClr val="FFFFFF"/>
                </a:solidFill>
              </a:rPr>
              <a:t>shall</a:t>
            </a:r>
            <a:r>
              <a:rPr lang="it-IT" sz="2200" dirty="0">
                <a:solidFill>
                  <a:srgbClr val="FFFFFF"/>
                </a:solidFill>
              </a:rPr>
              <a:t> </a:t>
            </a:r>
            <a:r>
              <a:rPr lang="it-IT" sz="2200" dirty="0" err="1">
                <a:solidFill>
                  <a:srgbClr val="FFFFFF"/>
                </a:solidFill>
              </a:rPr>
              <a:t>provide</a:t>
            </a:r>
            <a:r>
              <a:rPr lang="it-IT" sz="2200" dirty="0">
                <a:solidFill>
                  <a:srgbClr val="FFFFFF"/>
                </a:solidFill>
              </a:rPr>
              <a:t> for appropriate </a:t>
            </a:r>
            <a:r>
              <a:rPr lang="it-IT" sz="2200" dirty="0" err="1">
                <a:solidFill>
                  <a:srgbClr val="FFFFFF"/>
                </a:solidFill>
              </a:rPr>
              <a:t>programmes</a:t>
            </a:r>
            <a:r>
              <a:rPr lang="it-IT" sz="2200" dirty="0">
                <a:solidFill>
                  <a:srgbClr val="FFFFFF"/>
                </a:solidFill>
              </a:rPr>
              <a:t> and </a:t>
            </a:r>
            <a:r>
              <a:rPr lang="it-IT" sz="2200" dirty="0" err="1">
                <a:solidFill>
                  <a:srgbClr val="FFFFFF"/>
                </a:solidFill>
              </a:rPr>
              <a:t>controls</a:t>
            </a:r>
            <a:r>
              <a:rPr lang="it-IT" sz="2200" dirty="0">
                <a:solidFill>
                  <a:srgbClr val="FFFFFF"/>
                </a:solidFill>
              </a:rPr>
              <a:t> so that public and private-</a:t>
            </a:r>
            <a:r>
              <a:rPr lang="it-IT" sz="2200" dirty="0" err="1">
                <a:solidFill>
                  <a:srgbClr val="FFFFFF"/>
                </a:solidFill>
              </a:rPr>
              <a:t>sector</a:t>
            </a:r>
            <a:r>
              <a:rPr lang="it-IT" sz="2200" dirty="0">
                <a:solidFill>
                  <a:srgbClr val="FFFFFF"/>
                </a:solidFill>
              </a:rPr>
              <a:t> </a:t>
            </a:r>
            <a:r>
              <a:rPr lang="it-IT" sz="2200" dirty="0" err="1">
                <a:solidFill>
                  <a:srgbClr val="FFFFFF"/>
                </a:solidFill>
              </a:rPr>
              <a:t>economic</a:t>
            </a:r>
            <a:r>
              <a:rPr lang="it-IT" sz="2200" dirty="0">
                <a:solidFill>
                  <a:srgbClr val="FFFFFF"/>
                </a:solidFill>
              </a:rPr>
              <a:t> </a:t>
            </a:r>
            <a:r>
              <a:rPr lang="it-IT" sz="2200" dirty="0" err="1">
                <a:solidFill>
                  <a:srgbClr val="FFFFFF"/>
                </a:solidFill>
              </a:rPr>
              <a:t>activity</a:t>
            </a:r>
            <a:r>
              <a:rPr lang="it-IT" sz="2200" dirty="0">
                <a:solidFill>
                  <a:srgbClr val="FFFFFF"/>
                </a:solidFill>
              </a:rPr>
              <a:t> </a:t>
            </a:r>
            <a:r>
              <a:rPr lang="it-IT" sz="2200" dirty="0" err="1">
                <a:solidFill>
                  <a:srgbClr val="FFFFFF"/>
                </a:solidFill>
              </a:rPr>
              <a:t>may</a:t>
            </a:r>
            <a:r>
              <a:rPr lang="it-IT" sz="2200" dirty="0">
                <a:solidFill>
                  <a:srgbClr val="FFFFFF"/>
                </a:solidFill>
              </a:rPr>
              <a:t> be </a:t>
            </a:r>
            <a:r>
              <a:rPr lang="it-IT" sz="2200" dirty="0" err="1">
                <a:solidFill>
                  <a:srgbClr val="FFFFFF"/>
                </a:solidFill>
              </a:rPr>
              <a:t>oriented</a:t>
            </a:r>
            <a:r>
              <a:rPr lang="it-IT" sz="2200" dirty="0">
                <a:solidFill>
                  <a:srgbClr val="FFFFFF"/>
                </a:solidFill>
              </a:rPr>
              <a:t> and co-</a:t>
            </a:r>
            <a:r>
              <a:rPr lang="it-IT" sz="2200" dirty="0" err="1">
                <a:solidFill>
                  <a:srgbClr val="FFFFFF"/>
                </a:solidFill>
              </a:rPr>
              <a:t>ordinated</a:t>
            </a:r>
            <a:r>
              <a:rPr lang="it-IT" sz="2200" dirty="0">
                <a:solidFill>
                  <a:srgbClr val="FFFFFF"/>
                </a:solidFill>
              </a:rPr>
              <a:t> for social </a:t>
            </a:r>
            <a:r>
              <a:rPr lang="it-IT" sz="2200" dirty="0" err="1">
                <a:solidFill>
                  <a:srgbClr val="FFFFFF"/>
                </a:solidFill>
              </a:rPr>
              <a:t>purposes</a:t>
            </a:r>
            <a:r>
              <a:rPr lang="it-IT" sz="2200" dirty="0">
                <a:solidFill>
                  <a:srgbClr val="FFFFFF"/>
                </a:solidFill>
              </a:rPr>
              <a:t>.».</a:t>
            </a:r>
          </a:p>
          <a:p>
            <a:pPr algn="ctr"/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312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521A30-6A10-AB40-89D4-E85E5AD4B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964692"/>
            <a:ext cx="6218429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ART. 41 (NEW TEXT) CONSTITUTIONAL LAW NO 1/2022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EE46AE8-C22F-400D-96CB-B8017D2A7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638044"/>
            <a:ext cx="5925312" cy="3101983"/>
          </a:xfrm>
        </p:spPr>
        <p:txBody>
          <a:bodyPr>
            <a:noAutofit/>
          </a:bodyPr>
          <a:lstStyle/>
          <a:p>
            <a:pPr algn="ctr"/>
            <a:r>
              <a:rPr lang="it-IT" sz="2200" dirty="0"/>
              <a:t>«Private </a:t>
            </a:r>
            <a:r>
              <a:rPr lang="it-IT" sz="2200" dirty="0" err="1"/>
              <a:t>economic</a:t>
            </a:r>
            <a:r>
              <a:rPr lang="it-IT" sz="2200" dirty="0"/>
              <a:t> </a:t>
            </a:r>
            <a:r>
              <a:rPr lang="it-IT" sz="2200" dirty="0" err="1"/>
              <a:t>enterprise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free.</a:t>
            </a:r>
          </a:p>
          <a:p>
            <a:pPr algn="ctr"/>
            <a:r>
              <a:rPr lang="it-IT" sz="2200" dirty="0"/>
              <a:t>It </a:t>
            </a:r>
            <a:r>
              <a:rPr lang="it-IT" sz="2200" dirty="0" err="1"/>
              <a:t>may</a:t>
            </a:r>
            <a:r>
              <a:rPr lang="it-IT" sz="2200" dirty="0"/>
              <a:t> not be </a:t>
            </a:r>
            <a:r>
              <a:rPr lang="it-IT" sz="2200" dirty="0" err="1"/>
              <a:t>carried</a:t>
            </a:r>
            <a:r>
              <a:rPr lang="it-IT" sz="2200" dirty="0"/>
              <a:t> out </a:t>
            </a:r>
            <a:r>
              <a:rPr lang="it-IT" sz="2200" dirty="0" err="1"/>
              <a:t>against</a:t>
            </a:r>
            <a:r>
              <a:rPr lang="it-IT" sz="2200" dirty="0"/>
              <a:t> the </a:t>
            </a:r>
            <a:r>
              <a:rPr lang="it-IT" sz="2200" b="1" u="sng" dirty="0"/>
              <a:t>common </a:t>
            </a:r>
            <a:r>
              <a:rPr lang="it-IT" sz="2200" b="1" u="sng" dirty="0" err="1"/>
              <a:t>good</a:t>
            </a:r>
            <a:r>
              <a:rPr lang="it-IT" sz="2200" b="1" u="sng" dirty="0"/>
              <a:t> </a:t>
            </a:r>
            <a:r>
              <a:rPr lang="it-IT" sz="2200" dirty="0"/>
              <a:t>or in </a:t>
            </a:r>
            <a:r>
              <a:rPr lang="it-IT" sz="2200" dirty="0" err="1"/>
              <a:t>such</a:t>
            </a:r>
            <a:r>
              <a:rPr lang="it-IT" sz="2200" dirty="0"/>
              <a:t> a </a:t>
            </a:r>
            <a:r>
              <a:rPr lang="it-IT" sz="2200" dirty="0" err="1"/>
              <a:t>manner</a:t>
            </a:r>
            <a:r>
              <a:rPr lang="it-IT" sz="2200" dirty="0"/>
              <a:t> that </a:t>
            </a:r>
            <a:r>
              <a:rPr lang="it-IT" sz="2200" dirty="0" err="1"/>
              <a:t>could</a:t>
            </a:r>
            <a:r>
              <a:rPr lang="it-IT" sz="2200" dirty="0"/>
              <a:t> </a:t>
            </a:r>
            <a:r>
              <a:rPr lang="it-IT" sz="2200" dirty="0" err="1"/>
              <a:t>damage</a:t>
            </a:r>
            <a:r>
              <a:rPr lang="it-IT" sz="2200" dirty="0"/>
              <a:t> </a:t>
            </a:r>
            <a:r>
              <a:rPr lang="it-IT" sz="2200" b="1" u="sng" dirty="0" err="1"/>
              <a:t>safety</a:t>
            </a:r>
            <a:r>
              <a:rPr lang="it-IT" sz="2200" dirty="0"/>
              <a:t>, </a:t>
            </a:r>
            <a:r>
              <a:rPr lang="it-IT" sz="2200" b="1" u="sng" dirty="0">
                <a:solidFill>
                  <a:schemeClr val="accent2"/>
                </a:solidFill>
              </a:rPr>
              <a:t>ENVIRONMENT</a:t>
            </a:r>
            <a:r>
              <a:rPr lang="it-IT" sz="2200" dirty="0"/>
              <a:t>, </a:t>
            </a:r>
            <a:r>
              <a:rPr lang="it-IT" sz="2200" b="1" u="sng" dirty="0"/>
              <a:t>liberty</a:t>
            </a:r>
            <a:r>
              <a:rPr lang="it-IT" sz="2200" dirty="0"/>
              <a:t> and </a:t>
            </a:r>
            <a:r>
              <a:rPr lang="it-IT" sz="2200" b="1" u="sng" dirty="0"/>
              <a:t>human </a:t>
            </a:r>
            <a:r>
              <a:rPr lang="it-IT" sz="2200" b="1" u="sng" dirty="0" err="1"/>
              <a:t>dignity</a:t>
            </a:r>
            <a:r>
              <a:rPr lang="it-IT" sz="2200" dirty="0"/>
              <a:t>.</a:t>
            </a:r>
          </a:p>
          <a:p>
            <a:pPr algn="ctr"/>
            <a:r>
              <a:rPr lang="it-IT" sz="2200" dirty="0"/>
              <a:t>The law </a:t>
            </a:r>
            <a:r>
              <a:rPr lang="it-IT" sz="2200" dirty="0" err="1"/>
              <a:t>shall</a:t>
            </a:r>
            <a:r>
              <a:rPr lang="it-IT" sz="2200" dirty="0"/>
              <a:t> </a:t>
            </a:r>
            <a:r>
              <a:rPr lang="it-IT" sz="2200" dirty="0" err="1"/>
              <a:t>provide</a:t>
            </a:r>
            <a:r>
              <a:rPr lang="it-IT" sz="2200" dirty="0"/>
              <a:t> for appropriate </a:t>
            </a:r>
            <a:r>
              <a:rPr lang="it-IT" sz="2200" dirty="0" err="1"/>
              <a:t>programmes</a:t>
            </a:r>
            <a:r>
              <a:rPr lang="it-IT" sz="2200" dirty="0"/>
              <a:t> and </a:t>
            </a:r>
            <a:r>
              <a:rPr lang="it-IT" sz="2200" dirty="0" err="1"/>
              <a:t>controls</a:t>
            </a:r>
            <a:r>
              <a:rPr lang="it-IT" sz="2200" dirty="0"/>
              <a:t> so that public and private-</a:t>
            </a:r>
            <a:r>
              <a:rPr lang="it-IT" sz="2200" dirty="0" err="1"/>
              <a:t>sector</a:t>
            </a:r>
            <a:r>
              <a:rPr lang="it-IT" sz="2200" dirty="0"/>
              <a:t> </a:t>
            </a:r>
            <a:r>
              <a:rPr lang="it-IT" sz="2200" dirty="0" err="1"/>
              <a:t>economic</a:t>
            </a:r>
            <a:r>
              <a:rPr lang="it-IT" sz="2200" dirty="0"/>
              <a:t> </a:t>
            </a:r>
            <a:r>
              <a:rPr lang="it-IT" sz="2200" dirty="0" err="1"/>
              <a:t>activity</a:t>
            </a:r>
            <a:r>
              <a:rPr lang="it-IT" sz="2200" dirty="0"/>
              <a:t> </a:t>
            </a:r>
            <a:r>
              <a:rPr lang="it-IT" sz="2200" dirty="0" err="1"/>
              <a:t>may</a:t>
            </a:r>
            <a:r>
              <a:rPr lang="it-IT" sz="2200" dirty="0"/>
              <a:t> be </a:t>
            </a:r>
            <a:r>
              <a:rPr lang="it-IT" sz="2200" dirty="0" err="1"/>
              <a:t>oriented</a:t>
            </a:r>
            <a:r>
              <a:rPr lang="it-IT" sz="2200" dirty="0"/>
              <a:t> and co-</a:t>
            </a:r>
            <a:r>
              <a:rPr lang="it-IT" sz="2200" dirty="0" err="1"/>
              <a:t>ordinated</a:t>
            </a:r>
            <a:r>
              <a:rPr lang="it-IT" sz="2200" dirty="0"/>
              <a:t> for social </a:t>
            </a:r>
            <a:r>
              <a:rPr lang="it-IT" sz="2200" b="1" u="sng" dirty="0">
                <a:solidFill>
                  <a:schemeClr val="accent2"/>
                </a:solidFill>
              </a:rPr>
              <a:t>AND ENVIRONMENTAL</a:t>
            </a:r>
            <a:r>
              <a:rPr lang="it-IT" sz="2200" u="sng" dirty="0">
                <a:solidFill>
                  <a:schemeClr val="accent2"/>
                </a:solidFill>
              </a:rPr>
              <a:t> </a:t>
            </a:r>
            <a:r>
              <a:rPr lang="it-IT" sz="2200" dirty="0" err="1"/>
              <a:t>purposes</a:t>
            </a:r>
            <a:r>
              <a:rPr lang="it-IT" sz="2200" dirty="0"/>
              <a:t>.».</a:t>
            </a:r>
          </a:p>
          <a:p>
            <a:pPr algn="ctr"/>
            <a:endParaRPr lang="en-US" sz="2200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E9FCE81-A3AA-204E-9A40-BFB734ECD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8" r="9434" b="-3"/>
          <a:stretch/>
        </p:blipFill>
        <p:spPr>
          <a:xfrm>
            <a:off x="7985760" y="809336"/>
            <a:ext cx="3026664" cy="23481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6E4E4AF-F718-E143-9B9C-FAC78852E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584" y="3429000"/>
            <a:ext cx="4319016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16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521A30-6A10-AB40-89D4-E85E5AD4B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928" y="964692"/>
            <a:ext cx="6092952" cy="1188720"/>
          </a:xfrm>
        </p:spPr>
        <p:txBody>
          <a:bodyPr>
            <a:normAutofit/>
          </a:bodyPr>
          <a:lstStyle/>
          <a:p>
            <a:r>
              <a:rPr lang="en-US" dirty="0"/>
              <a:t>Art. 9 Italian constitution</a:t>
            </a:r>
          </a:p>
        </p:txBody>
      </p:sp>
      <p:pic>
        <p:nvPicPr>
          <p:cNvPr id="4" name="Immagine 3" descr="Immagine che contiene diverso, erba, fiore, esterni&#10;&#10;Descrizione generata automaticamente">
            <a:extLst>
              <a:ext uri="{FF2B5EF4-FFF2-40B4-BE49-F238E27FC236}">
                <a16:creationId xmlns:a16="http://schemas.microsoft.com/office/drawing/2014/main" id="{9F6C2D6A-5F54-7543-AEB1-3FD9BCB9A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82" r="-1" b="12258"/>
          <a:stretch/>
        </p:blipFill>
        <p:spPr>
          <a:xfrm>
            <a:off x="960121" y="1001690"/>
            <a:ext cx="3707652" cy="2427309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5" name="Immagine 4" descr="Immagine che contiene diverso, parecchi&#10;&#10;Descrizione generata automaticamente">
            <a:extLst>
              <a:ext uri="{FF2B5EF4-FFF2-40B4-BE49-F238E27FC236}">
                <a16:creationId xmlns:a16="http://schemas.microsoft.com/office/drawing/2014/main" id="{FF8CE572-ECEB-AC4A-82CF-EE35D788E3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4" r="-2" b="9132"/>
          <a:stretch/>
        </p:blipFill>
        <p:spPr>
          <a:xfrm>
            <a:off x="960121" y="3927745"/>
            <a:ext cx="3707652" cy="2427308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EE46AE8-C22F-400D-96CB-B8017D2A7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646" y="2475145"/>
            <a:ext cx="6142233" cy="3409259"/>
          </a:xfrm>
        </p:spPr>
        <p:txBody>
          <a:bodyPr>
            <a:noAutofit/>
          </a:bodyPr>
          <a:lstStyle/>
          <a:p>
            <a:pPr algn="ctr"/>
            <a:r>
              <a:rPr lang="it-IT" sz="2200" dirty="0"/>
              <a:t>The Republic </a:t>
            </a:r>
            <a:r>
              <a:rPr lang="it-IT" sz="2200" dirty="0" err="1"/>
              <a:t>promotes</a:t>
            </a:r>
            <a:r>
              <a:rPr lang="it-IT" sz="2200" dirty="0"/>
              <a:t> the </a:t>
            </a:r>
            <a:r>
              <a:rPr lang="it-IT" sz="2200" dirty="0" err="1"/>
              <a:t>development</a:t>
            </a:r>
            <a:r>
              <a:rPr lang="it-IT" sz="2200" dirty="0"/>
              <a:t> of culture and of </a:t>
            </a:r>
            <a:r>
              <a:rPr lang="it-IT" sz="2200" dirty="0" err="1"/>
              <a:t>scientific</a:t>
            </a:r>
            <a:r>
              <a:rPr lang="it-IT" sz="2200" dirty="0"/>
              <a:t> and </a:t>
            </a:r>
            <a:r>
              <a:rPr lang="it-IT" sz="2200" dirty="0" err="1"/>
              <a:t>technical</a:t>
            </a:r>
            <a:r>
              <a:rPr lang="it-IT" sz="2200" dirty="0"/>
              <a:t> </a:t>
            </a:r>
            <a:r>
              <a:rPr lang="it-IT" sz="2200" dirty="0" err="1"/>
              <a:t>research</a:t>
            </a:r>
            <a:r>
              <a:rPr lang="it-IT" sz="2200" dirty="0"/>
              <a:t>.</a:t>
            </a:r>
            <a:br>
              <a:rPr lang="it-IT" sz="2200" dirty="0"/>
            </a:br>
            <a:endParaRPr lang="it-IT" sz="2200" dirty="0"/>
          </a:p>
          <a:p>
            <a:pPr algn="ctr"/>
            <a:r>
              <a:rPr lang="it-IT" sz="2200" dirty="0"/>
              <a:t>It </a:t>
            </a:r>
            <a:r>
              <a:rPr lang="it-IT" sz="2200" dirty="0" err="1"/>
              <a:t>safeguards</a:t>
            </a:r>
            <a:r>
              <a:rPr lang="it-IT" sz="2200" dirty="0"/>
              <a:t> </a:t>
            </a:r>
            <a:r>
              <a:rPr lang="it-IT" sz="2200" b="1" u="sng" dirty="0" err="1"/>
              <a:t>natural</a:t>
            </a:r>
            <a:r>
              <a:rPr lang="it-IT" sz="2200" b="1" u="sng" dirty="0"/>
              <a:t> </a:t>
            </a:r>
            <a:r>
              <a:rPr lang="it-IT" sz="2200" b="1" u="sng" dirty="0" err="1"/>
              <a:t>landscape</a:t>
            </a:r>
            <a:r>
              <a:rPr lang="it-IT" sz="2200" b="1" u="sng" dirty="0"/>
              <a:t> </a:t>
            </a:r>
            <a:r>
              <a:rPr lang="it-IT" sz="2200" dirty="0"/>
              <a:t>and the </a:t>
            </a:r>
            <a:r>
              <a:rPr lang="it-IT" sz="2200" dirty="0" err="1"/>
              <a:t>historical</a:t>
            </a:r>
            <a:r>
              <a:rPr lang="it-IT" sz="2200" dirty="0"/>
              <a:t> and </a:t>
            </a:r>
            <a:r>
              <a:rPr lang="it-IT" sz="2200" dirty="0" err="1"/>
              <a:t>artistic</a:t>
            </a:r>
            <a:r>
              <a:rPr lang="it-IT" sz="2200" dirty="0"/>
              <a:t> </a:t>
            </a:r>
            <a:r>
              <a:rPr lang="it-IT" sz="2200" dirty="0" err="1"/>
              <a:t>heritage</a:t>
            </a:r>
            <a:r>
              <a:rPr lang="it-IT" sz="2200" dirty="0"/>
              <a:t> of the </a:t>
            </a:r>
            <a:r>
              <a:rPr lang="it-IT" sz="2200" dirty="0" err="1"/>
              <a:t>Nation</a:t>
            </a:r>
            <a:r>
              <a:rPr lang="it-IT" sz="2200" dirty="0"/>
              <a:t>. </a:t>
            </a:r>
          </a:p>
          <a:p>
            <a:pPr algn="ctr"/>
            <a:endParaRPr lang="it-IT" sz="2200" dirty="0"/>
          </a:p>
          <a:p>
            <a:pPr algn="ctr"/>
            <a:r>
              <a:rPr lang="it-IT" sz="2200" dirty="0">
                <a:solidFill>
                  <a:schemeClr val="accent2"/>
                </a:solidFill>
              </a:rPr>
              <a:t>It </a:t>
            </a:r>
            <a:r>
              <a:rPr lang="it-IT" sz="2200" dirty="0" err="1">
                <a:solidFill>
                  <a:schemeClr val="accent2"/>
                </a:solidFill>
              </a:rPr>
              <a:t>safeguards</a:t>
            </a:r>
            <a:r>
              <a:rPr lang="it-IT" sz="2200" dirty="0">
                <a:solidFill>
                  <a:schemeClr val="accent2"/>
                </a:solidFill>
              </a:rPr>
              <a:t> the </a:t>
            </a:r>
            <a:r>
              <a:rPr lang="it-IT" sz="2200" b="1" u="sng" dirty="0">
                <a:solidFill>
                  <a:schemeClr val="accent2"/>
                </a:solidFill>
              </a:rPr>
              <a:t>ENVIRONMENT</a:t>
            </a:r>
            <a:r>
              <a:rPr lang="it-IT" sz="2200" dirty="0">
                <a:solidFill>
                  <a:schemeClr val="accent2"/>
                </a:solidFill>
              </a:rPr>
              <a:t>, </a:t>
            </a:r>
            <a:r>
              <a:rPr lang="it-IT" sz="2200" b="1" u="sng" dirty="0">
                <a:solidFill>
                  <a:schemeClr val="accent2"/>
                </a:solidFill>
              </a:rPr>
              <a:t>BIODIVERSITY</a:t>
            </a:r>
            <a:r>
              <a:rPr lang="it-IT" sz="2200" dirty="0">
                <a:solidFill>
                  <a:schemeClr val="accent2"/>
                </a:solidFill>
              </a:rPr>
              <a:t> and </a:t>
            </a:r>
            <a:r>
              <a:rPr lang="it-IT" sz="2200" b="1" u="sng" dirty="0">
                <a:solidFill>
                  <a:schemeClr val="accent2"/>
                </a:solidFill>
              </a:rPr>
              <a:t>ECOSYSTEMS</a:t>
            </a:r>
            <a:r>
              <a:rPr lang="it-IT" sz="2200" dirty="0">
                <a:solidFill>
                  <a:schemeClr val="accent2"/>
                </a:solidFill>
              </a:rPr>
              <a:t>, in the </a:t>
            </a:r>
            <a:r>
              <a:rPr lang="it-IT" sz="2200" dirty="0" err="1">
                <a:solidFill>
                  <a:schemeClr val="accent2"/>
                </a:solidFill>
              </a:rPr>
              <a:t>interest</a:t>
            </a:r>
            <a:r>
              <a:rPr lang="it-IT" sz="2200" dirty="0">
                <a:solidFill>
                  <a:schemeClr val="accent2"/>
                </a:solidFill>
              </a:rPr>
              <a:t> of future </a:t>
            </a:r>
            <a:r>
              <a:rPr lang="it-IT" sz="2200" dirty="0" err="1">
                <a:solidFill>
                  <a:schemeClr val="accent2"/>
                </a:solidFill>
              </a:rPr>
              <a:t>generations</a:t>
            </a:r>
            <a:r>
              <a:rPr lang="it-IT" sz="2200" dirty="0">
                <a:solidFill>
                  <a:schemeClr val="accent2"/>
                </a:solidFill>
              </a:rPr>
              <a:t>. State </a:t>
            </a:r>
            <a:r>
              <a:rPr lang="it-IT" sz="2200" dirty="0" err="1">
                <a:solidFill>
                  <a:schemeClr val="accent2"/>
                </a:solidFill>
              </a:rPr>
              <a:t>laws</a:t>
            </a:r>
            <a:r>
              <a:rPr lang="it-IT" sz="2200" dirty="0">
                <a:solidFill>
                  <a:schemeClr val="accent2"/>
                </a:solidFill>
              </a:rPr>
              <a:t> </a:t>
            </a:r>
            <a:r>
              <a:rPr lang="it-IT" sz="2200" dirty="0" err="1">
                <a:solidFill>
                  <a:schemeClr val="accent2"/>
                </a:solidFill>
              </a:rPr>
              <a:t>regulate</a:t>
            </a:r>
            <a:r>
              <a:rPr lang="it-IT" sz="2200" dirty="0">
                <a:solidFill>
                  <a:schemeClr val="accent2"/>
                </a:solidFill>
              </a:rPr>
              <a:t> ways and </a:t>
            </a:r>
            <a:r>
              <a:rPr lang="it-IT" sz="2200" dirty="0" err="1">
                <a:solidFill>
                  <a:schemeClr val="accent2"/>
                </a:solidFill>
              </a:rPr>
              <a:t>forms</a:t>
            </a:r>
            <a:r>
              <a:rPr lang="it-IT" sz="2200" dirty="0">
                <a:solidFill>
                  <a:schemeClr val="accent2"/>
                </a:solidFill>
              </a:rPr>
              <a:t> for the </a:t>
            </a:r>
            <a:r>
              <a:rPr lang="it-IT" sz="2200" dirty="0" err="1">
                <a:solidFill>
                  <a:schemeClr val="accent2"/>
                </a:solidFill>
              </a:rPr>
              <a:t>protection</a:t>
            </a:r>
            <a:r>
              <a:rPr lang="it-IT" sz="2200" dirty="0">
                <a:solidFill>
                  <a:schemeClr val="accent2"/>
                </a:solidFill>
              </a:rPr>
              <a:t> of </a:t>
            </a:r>
            <a:r>
              <a:rPr lang="it-IT" sz="2200" b="1" u="sng" dirty="0">
                <a:solidFill>
                  <a:schemeClr val="accent2"/>
                </a:solidFill>
              </a:rPr>
              <a:t>ANIMALS</a:t>
            </a:r>
            <a:r>
              <a:rPr lang="it-IT" sz="2200" dirty="0">
                <a:solidFill>
                  <a:schemeClr val="accent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54309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0326230-1C38-8545-8912-55F975C4F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91" r="21186"/>
          <a:stretch/>
        </p:blipFill>
        <p:spPr>
          <a:xfrm>
            <a:off x="642" y="10"/>
            <a:ext cx="609600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C6E4594-75CD-DA4E-8514-3F018916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3" y="254162"/>
            <a:ext cx="4487298" cy="1174991"/>
          </a:xfrm>
          <a:solidFill>
            <a:schemeClr val="tx1">
              <a:alpha val="60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EUROPEAN PRINCIPLES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80986E-0DA3-F444-B11B-68E936F16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993" y="1306329"/>
            <a:ext cx="4804931" cy="491981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Art. 3.3 TEU: «The Union shall establish an internal market. It shall work for the </a:t>
            </a:r>
            <a:r>
              <a:rPr lang="en-US" sz="2000" b="1" u="sng" dirty="0"/>
              <a:t>sustainable development </a:t>
            </a:r>
            <a:r>
              <a:rPr lang="en-US" sz="2000" dirty="0"/>
              <a:t>of Europe based on balanced economic growth and price stability, a highly competitive social market economy […]».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Art. 11 TFEU: «</a:t>
            </a:r>
            <a:r>
              <a:rPr lang="en-US" sz="2000" b="1" u="sng" dirty="0"/>
              <a:t>Environmental protection </a:t>
            </a:r>
            <a:r>
              <a:rPr lang="en-US" sz="2000" dirty="0"/>
              <a:t>requirements must be integrated into the definition and implementation of the Union's policies and activities, in particular with a view to promoting </a:t>
            </a:r>
            <a:r>
              <a:rPr lang="en-US" sz="2000" b="1" u="sng" dirty="0"/>
              <a:t>sustainable development</a:t>
            </a:r>
            <a:r>
              <a:rPr lang="en-US" sz="2000" dirty="0"/>
              <a:t>».</a:t>
            </a:r>
          </a:p>
          <a:p>
            <a:pPr>
              <a:lnSpc>
                <a:spcPct val="90000"/>
              </a:lnSpc>
            </a:pPr>
            <a:endParaRPr lang="it-IT" sz="2000" dirty="0"/>
          </a:p>
          <a:p>
            <a:pPr>
              <a:lnSpc>
                <a:spcPct val="90000"/>
              </a:lnSpc>
            </a:pPr>
            <a:r>
              <a:rPr lang="it-IT" sz="2000" dirty="0"/>
              <a:t>Art. 37 CFR: «“A high </a:t>
            </a:r>
            <a:r>
              <a:rPr lang="it-IT" sz="2000" dirty="0" err="1"/>
              <a:t>level</a:t>
            </a:r>
            <a:r>
              <a:rPr lang="it-IT" sz="2000" dirty="0"/>
              <a:t> of </a:t>
            </a:r>
            <a:r>
              <a:rPr lang="it-IT" sz="2000" b="1" u="sng" dirty="0" err="1"/>
              <a:t>environmental</a:t>
            </a:r>
            <a:r>
              <a:rPr lang="it-IT" sz="2000" b="1" u="sng" dirty="0"/>
              <a:t> </a:t>
            </a:r>
            <a:r>
              <a:rPr lang="it-IT" sz="2000" b="1" u="sng" dirty="0" err="1"/>
              <a:t>protection</a:t>
            </a:r>
            <a:r>
              <a:rPr lang="it-IT" sz="2000" b="1" u="sng" dirty="0"/>
              <a:t> </a:t>
            </a:r>
            <a:r>
              <a:rPr lang="it-IT" sz="2000" dirty="0"/>
              <a:t>and the </a:t>
            </a:r>
            <a:r>
              <a:rPr lang="it-IT" sz="2000" dirty="0" err="1"/>
              <a:t>improvement</a:t>
            </a:r>
            <a:r>
              <a:rPr lang="it-IT" sz="2000" dirty="0"/>
              <a:t> of the </a:t>
            </a:r>
            <a:r>
              <a:rPr lang="it-IT" sz="2000" dirty="0" err="1"/>
              <a:t>quality</a:t>
            </a:r>
            <a:r>
              <a:rPr lang="it-IT" sz="2000" dirty="0"/>
              <a:t> of the </a:t>
            </a:r>
            <a:r>
              <a:rPr lang="it-IT" sz="2000" dirty="0" err="1"/>
              <a:t>environment</a:t>
            </a:r>
            <a:r>
              <a:rPr lang="it-IT" sz="2000" dirty="0"/>
              <a:t> must be </a:t>
            </a:r>
            <a:r>
              <a:rPr lang="it-IT" sz="2000" dirty="0" err="1"/>
              <a:t>integrated</a:t>
            </a:r>
            <a:r>
              <a:rPr lang="it-IT" sz="2000" dirty="0"/>
              <a:t> </a:t>
            </a:r>
            <a:r>
              <a:rPr lang="it-IT" sz="2000" dirty="0" err="1"/>
              <a:t>into</a:t>
            </a:r>
            <a:r>
              <a:rPr lang="it-IT" sz="2000" dirty="0"/>
              <a:t> the </a:t>
            </a:r>
            <a:r>
              <a:rPr lang="it-IT" sz="2000" dirty="0" err="1"/>
              <a:t>policies</a:t>
            </a:r>
            <a:r>
              <a:rPr lang="it-IT" sz="2000" dirty="0"/>
              <a:t> of the Union and </a:t>
            </a:r>
            <a:r>
              <a:rPr lang="it-IT" sz="2000" dirty="0" err="1"/>
              <a:t>ensured</a:t>
            </a:r>
            <a:r>
              <a:rPr lang="it-IT" sz="2000" dirty="0"/>
              <a:t> in </a:t>
            </a:r>
            <a:r>
              <a:rPr lang="it-IT" sz="2000" dirty="0" err="1"/>
              <a:t>accordance</a:t>
            </a:r>
            <a:r>
              <a:rPr lang="it-IT" sz="2000" dirty="0"/>
              <a:t> with the </a:t>
            </a:r>
            <a:r>
              <a:rPr lang="it-IT" sz="2000" dirty="0" err="1"/>
              <a:t>principle</a:t>
            </a:r>
            <a:r>
              <a:rPr lang="it-IT" sz="2000" dirty="0"/>
              <a:t> of </a:t>
            </a:r>
            <a:r>
              <a:rPr lang="it-IT" sz="2000" b="1" u="sng" dirty="0" err="1"/>
              <a:t>sustainable</a:t>
            </a:r>
            <a:r>
              <a:rPr lang="it-IT" sz="2000" b="1" u="sng" dirty="0"/>
              <a:t> </a:t>
            </a:r>
            <a:r>
              <a:rPr lang="it-IT" sz="2000" b="1" u="sng" dirty="0" err="1"/>
              <a:t>development</a:t>
            </a:r>
            <a:r>
              <a:rPr lang="it-IT" sz="2000" dirty="0"/>
              <a:t>».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5290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0D490-C826-AC47-BEE1-28780955F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787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 dirty="0"/>
              <a:t>ESG disclosure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1A7506BE-4F6E-470F-B163-72761ED59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760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4923DA06-F0E9-407E-8DD6-8E2591F8D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1854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0D8A0BE-D529-ED49-A82E-7F865B42B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944" y="2093924"/>
            <a:ext cx="4782312" cy="2678094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166F5F-3E4C-CE48-AE56-27628D943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9787" y="2295144"/>
            <a:ext cx="4492932" cy="326320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2200" dirty="0"/>
          </a:p>
          <a:p>
            <a:pPr algn="ctr"/>
            <a:r>
              <a:rPr lang="en-US" sz="2200" dirty="0"/>
              <a:t>NFRD (and CSRD) represent a «</a:t>
            </a:r>
            <a:r>
              <a:rPr lang="en-US" sz="2200" b="1" u="sng" dirty="0"/>
              <a:t>concretization</a:t>
            </a:r>
            <a:r>
              <a:rPr lang="en-US" sz="2200" dirty="0"/>
              <a:t>» or «</a:t>
            </a:r>
            <a:r>
              <a:rPr lang="en-US" sz="2200" b="1" u="sng" dirty="0"/>
              <a:t>hypostatization</a:t>
            </a:r>
            <a:r>
              <a:rPr lang="en-US" sz="2200" dirty="0"/>
              <a:t>» of the general principles of (Italian and) European Law</a:t>
            </a:r>
          </a:p>
          <a:p>
            <a:pPr marL="0" indent="0" algn="ctr">
              <a:buNone/>
            </a:pPr>
            <a:endParaRPr lang="en-US" sz="2200" dirty="0"/>
          </a:p>
          <a:p>
            <a:pPr algn="ctr"/>
            <a:r>
              <a:rPr lang="en-US" sz="2200" i="1" dirty="0"/>
              <a:t>Balanced</a:t>
            </a:r>
            <a:r>
              <a:rPr lang="en-US" sz="2200" dirty="0"/>
              <a:t> and </a:t>
            </a:r>
            <a:r>
              <a:rPr lang="en-US" sz="2200" i="1" dirty="0"/>
              <a:t>proportionate</a:t>
            </a:r>
            <a:r>
              <a:rPr lang="en-US" sz="2200" dirty="0"/>
              <a:t> solutions?</a:t>
            </a:r>
          </a:p>
          <a:p>
            <a:pPr algn="ctr"/>
            <a:endParaRPr lang="en-US" sz="2200" dirty="0"/>
          </a:p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48846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05F09-A006-8C45-8B2E-E0EF4A0CA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CURRENT REGIME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B17528-8302-FE4B-B628-F505912BD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600" b="1" u="sng" dirty="0"/>
              <a:t>NFRD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18EC786D-0487-AD45-B1FB-F7E1D68B1D6F}"/>
              </a:ext>
            </a:extLst>
          </p:cNvPr>
          <p:cNvCxnSpPr>
            <a:cxnSpLocks/>
          </p:cNvCxnSpPr>
          <p:nvPr/>
        </p:nvCxnSpPr>
        <p:spPr>
          <a:xfrm flipV="1">
            <a:off x="3639603" y="3550024"/>
            <a:ext cx="2169526" cy="495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5136697D-C329-4641-8317-4EF86D1BE9F8}"/>
              </a:ext>
            </a:extLst>
          </p:cNvPr>
          <p:cNvCxnSpPr>
            <a:cxnSpLocks/>
          </p:cNvCxnSpPr>
          <p:nvPr/>
        </p:nvCxnSpPr>
        <p:spPr>
          <a:xfrm>
            <a:off x="3639603" y="4372330"/>
            <a:ext cx="2169526" cy="584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BDA1577-1D49-AC4B-8FBB-6BF8B9E1E21F}"/>
              </a:ext>
            </a:extLst>
          </p:cNvPr>
          <p:cNvSpPr txBox="1"/>
          <p:nvPr/>
        </p:nvSpPr>
        <p:spPr>
          <a:xfrm>
            <a:off x="6096000" y="3244334"/>
            <a:ext cx="2593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«SUBJECTIVE» SCOPE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0298882-2AE4-5C4A-A41C-199C4F7F9F11}"/>
              </a:ext>
            </a:extLst>
          </p:cNvPr>
          <p:cNvSpPr txBox="1"/>
          <p:nvPr/>
        </p:nvSpPr>
        <p:spPr>
          <a:xfrm>
            <a:off x="6214534" y="4721090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«OBJECTIVE» SCOPE</a:t>
            </a:r>
          </a:p>
        </p:txBody>
      </p:sp>
      <p:pic>
        <p:nvPicPr>
          <p:cNvPr id="16" name="Immagine 15" descr="Immagine che contiene testo, borsa, accessorio&#10;&#10;Descrizione generata automaticamente">
            <a:extLst>
              <a:ext uri="{FF2B5EF4-FFF2-40B4-BE49-F238E27FC236}">
                <a16:creationId xmlns:a16="http://schemas.microsoft.com/office/drawing/2014/main" id="{A4C4D070-C2EE-6141-9A4F-0F34A73DD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864" y="2638044"/>
            <a:ext cx="1651000" cy="1511300"/>
          </a:xfrm>
          <a:prstGeom prst="rect">
            <a:avLst/>
          </a:prstGeom>
        </p:spPr>
      </p:pic>
      <p:pic>
        <p:nvPicPr>
          <p:cNvPr id="18" name="Immagine 17" descr="Immagine che contiene testo&#10;&#10;Descrizione generata automaticamente">
            <a:extLst>
              <a:ext uri="{FF2B5EF4-FFF2-40B4-BE49-F238E27FC236}">
                <a16:creationId xmlns:a16="http://schemas.microsoft.com/office/drawing/2014/main" id="{E30B6274-7F1B-984A-B11E-1794AC8A4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240" y="4471169"/>
            <a:ext cx="1619624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66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88F388-AB7F-5147-8890-58CA97A4F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«SUBJECTIVE SCOPE»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490A02-73B6-CB4C-9E59-7367BB0AB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463232"/>
            <a:ext cx="7729728" cy="3101983"/>
          </a:xfrm>
        </p:spPr>
        <p:txBody>
          <a:bodyPr>
            <a:noAutofit/>
          </a:bodyPr>
          <a:lstStyle/>
          <a:p>
            <a:pPr algn="ctr"/>
            <a:r>
              <a:rPr lang="en-US" sz="2200" dirty="0"/>
              <a:t>ART. 1 NFRD </a:t>
            </a:r>
          </a:p>
          <a:p>
            <a:pPr marL="0" indent="0" algn="ctr">
              <a:buNone/>
            </a:pPr>
            <a:r>
              <a:rPr lang="it-IT" sz="2200" dirty="0"/>
              <a:t>«</a:t>
            </a:r>
            <a:r>
              <a:rPr lang="it-IT" sz="2200" b="1" u="sng" dirty="0"/>
              <a:t>Large </a:t>
            </a:r>
            <a:r>
              <a:rPr lang="it-IT" sz="2200" b="1" u="sng" dirty="0" err="1"/>
              <a:t>undertakings</a:t>
            </a:r>
            <a:r>
              <a:rPr lang="it-IT" sz="2200" b="1" u="sng" dirty="0"/>
              <a:t> which are public-</a:t>
            </a:r>
            <a:r>
              <a:rPr lang="it-IT" sz="2200" b="1" u="sng" dirty="0" err="1"/>
              <a:t>interest</a:t>
            </a:r>
            <a:r>
              <a:rPr lang="it-IT" sz="2200" b="1" u="sng" dirty="0"/>
              <a:t> </a:t>
            </a:r>
            <a:r>
              <a:rPr lang="it-IT" sz="2200" b="1" u="sng" dirty="0" err="1"/>
              <a:t>entities</a:t>
            </a:r>
            <a:r>
              <a:rPr lang="it-IT" sz="2200" b="1" u="sng" dirty="0"/>
              <a:t> </a:t>
            </a:r>
            <a:r>
              <a:rPr lang="it-IT" sz="2200" b="1" u="sng" dirty="0" err="1"/>
              <a:t>exceeding</a:t>
            </a:r>
            <a:r>
              <a:rPr lang="it-IT" sz="2200" b="1" u="sng" dirty="0"/>
              <a:t> on </a:t>
            </a:r>
            <a:r>
              <a:rPr lang="it-IT" sz="2200" b="1" u="sng" dirty="0" err="1"/>
              <a:t>their</a:t>
            </a:r>
            <a:r>
              <a:rPr lang="it-IT" sz="2200" b="1" u="sng" dirty="0"/>
              <a:t> balance </a:t>
            </a:r>
            <a:r>
              <a:rPr lang="it-IT" sz="2200" b="1" u="sng" dirty="0" err="1"/>
              <a:t>sheet</a:t>
            </a:r>
            <a:r>
              <a:rPr lang="it-IT" sz="2200" b="1" u="sng" dirty="0"/>
              <a:t> </a:t>
            </a:r>
            <a:r>
              <a:rPr lang="it-IT" sz="2200" b="1" u="sng" dirty="0" err="1"/>
              <a:t>dates</a:t>
            </a:r>
            <a:r>
              <a:rPr lang="it-IT" sz="2200" b="1" u="sng" dirty="0"/>
              <a:t> the </a:t>
            </a:r>
            <a:r>
              <a:rPr lang="it-IT" sz="2200" b="1" u="sng" dirty="0" err="1"/>
              <a:t>criterion</a:t>
            </a:r>
            <a:r>
              <a:rPr lang="it-IT" sz="2200" b="1" u="sng" dirty="0"/>
              <a:t> of the </a:t>
            </a:r>
            <a:r>
              <a:rPr lang="it-IT" sz="2200" b="1" u="sng" dirty="0" err="1"/>
              <a:t>average</a:t>
            </a:r>
            <a:r>
              <a:rPr lang="it-IT" sz="2200" b="1" u="sng" dirty="0"/>
              <a:t> </a:t>
            </a:r>
            <a:r>
              <a:rPr lang="it-IT" sz="2200" b="1" u="sng" dirty="0" err="1"/>
              <a:t>number</a:t>
            </a:r>
            <a:r>
              <a:rPr lang="it-IT" sz="2200" b="1" u="sng" dirty="0"/>
              <a:t> of 500 </a:t>
            </a:r>
            <a:r>
              <a:rPr lang="it-IT" sz="2200" b="1" u="sng" dirty="0" err="1"/>
              <a:t>employees</a:t>
            </a:r>
            <a:r>
              <a:rPr lang="it-IT" sz="2200" b="1" u="sng" dirty="0"/>
              <a:t> </a:t>
            </a:r>
            <a:r>
              <a:rPr lang="it-IT" sz="2200" b="1" u="sng" dirty="0" err="1"/>
              <a:t>during</a:t>
            </a:r>
            <a:r>
              <a:rPr lang="it-IT" sz="2200" b="1" u="sng" dirty="0"/>
              <a:t> the financial year</a:t>
            </a:r>
            <a:r>
              <a:rPr lang="it-IT" sz="2200" dirty="0"/>
              <a:t>».</a:t>
            </a:r>
          </a:p>
          <a:p>
            <a:pPr algn="ctr"/>
            <a:endParaRPr lang="it-IT" sz="2200" dirty="0"/>
          </a:p>
          <a:p>
            <a:pPr algn="ctr"/>
            <a:r>
              <a:rPr lang="it-IT" sz="2200" dirty="0"/>
              <a:t>NATIONAL LEGISLATION -&gt; DIFFERENCES IN TRANSPOSITION</a:t>
            </a:r>
          </a:p>
          <a:p>
            <a:pPr marL="0" indent="0" algn="ctr">
              <a:buNone/>
            </a:pPr>
            <a:r>
              <a:rPr lang="it-IT" sz="2200" dirty="0"/>
              <a:t>[Artt. 1-2 Legislative </a:t>
            </a:r>
            <a:r>
              <a:rPr lang="it-IT" sz="2200" dirty="0" err="1"/>
              <a:t>Decree</a:t>
            </a:r>
            <a:r>
              <a:rPr lang="it-IT" sz="2200" dirty="0"/>
              <a:t> No. 254/2016 -&gt; </a:t>
            </a:r>
            <a:r>
              <a:rPr lang="it-IT" sz="2200" dirty="0" err="1"/>
              <a:t>further</a:t>
            </a:r>
            <a:r>
              <a:rPr lang="it-IT" sz="2200" dirty="0"/>
              <a:t> requirements: i) 20.000.000 </a:t>
            </a:r>
            <a:r>
              <a:rPr lang="it-IT" sz="2200" dirty="0" err="1"/>
              <a:t>euros</a:t>
            </a:r>
            <a:r>
              <a:rPr lang="it-IT" sz="2200" dirty="0"/>
              <a:t> of </a:t>
            </a:r>
            <a:r>
              <a:rPr lang="it-IT" sz="2200" dirty="0" err="1"/>
              <a:t>assets</a:t>
            </a:r>
            <a:r>
              <a:rPr lang="it-IT" sz="2200" dirty="0"/>
              <a:t> in the balance </a:t>
            </a:r>
            <a:r>
              <a:rPr lang="it-IT" sz="2200" dirty="0" err="1"/>
              <a:t>sheet</a:t>
            </a:r>
            <a:r>
              <a:rPr lang="it-IT" sz="2200" dirty="0"/>
              <a:t>; ii) 40.000.000 </a:t>
            </a:r>
            <a:r>
              <a:rPr lang="it-IT" sz="2200" dirty="0" err="1"/>
              <a:t>euros</a:t>
            </a:r>
            <a:r>
              <a:rPr lang="it-IT" sz="2200" dirty="0"/>
              <a:t> of net </a:t>
            </a:r>
            <a:r>
              <a:rPr lang="it-IT" sz="2200" dirty="0" err="1"/>
              <a:t>revenues</a:t>
            </a:r>
            <a:r>
              <a:rPr lang="it-IT" sz="2200" dirty="0"/>
              <a:t> from sales and </a:t>
            </a:r>
            <a:r>
              <a:rPr lang="it-IT" sz="2200" dirty="0" err="1"/>
              <a:t>services</a:t>
            </a:r>
            <a:r>
              <a:rPr lang="it-IT" sz="2200" dirty="0"/>
              <a:t>]</a:t>
            </a:r>
          </a:p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90814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253C7F-5A45-0C4D-9F2C-21D14F44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859" y="762986"/>
            <a:ext cx="8310281" cy="1188720"/>
          </a:xfrm>
        </p:spPr>
        <p:txBody>
          <a:bodyPr>
            <a:normAutofit/>
          </a:bodyPr>
          <a:lstStyle/>
          <a:p>
            <a:r>
              <a:rPr lang="it-IT" sz="3000" dirty="0"/>
              <a:t>PRELIMINARY CLARIFICATIONS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AA9A813C-7EF8-49C4-8FCC-80B73AA97D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0924692"/>
              </p:ext>
            </p:extLst>
          </p:nvPr>
        </p:nvGraphicFramePr>
        <p:xfrm>
          <a:off x="946984" y="2638425"/>
          <a:ext cx="10298034" cy="3101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5603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0D5685-7C3B-7946-966D-F330C8133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«OBJECTIVE» SCOPE (</a:t>
            </a:r>
            <a:r>
              <a:rPr lang="en-US" dirty="0" err="1"/>
              <a:t>i</a:t>
            </a:r>
            <a:r>
              <a:rPr lang="en-US" dirty="0"/>
              <a:t>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D6476E-EF1D-C44D-BF0F-CC407E363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«[…] </a:t>
            </a:r>
            <a:r>
              <a:rPr lang="it-IT" sz="2400" dirty="0" err="1"/>
              <a:t>shall</a:t>
            </a:r>
            <a:r>
              <a:rPr lang="it-IT" sz="2400" dirty="0"/>
              <a:t> include in the management report a non-financial statement </a:t>
            </a:r>
            <a:r>
              <a:rPr lang="it-IT" sz="2400" dirty="0" err="1"/>
              <a:t>containing</a:t>
            </a:r>
            <a:r>
              <a:rPr lang="it-IT" sz="2400" dirty="0"/>
              <a:t> information to the </a:t>
            </a:r>
            <a:r>
              <a:rPr lang="it-IT" sz="2400" dirty="0" err="1"/>
              <a:t>extent</a:t>
            </a:r>
            <a:r>
              <a:rPr lang="it-IT" sz="2400" dirty="0"/>
              <a:t> </a:t>
            </a:r>
            <a:r>
              <a:rPr lang="it-IT" sz="2400" dirty="0" err="1"/>
              <a:t>necessary</a:t>
            </a:r>
            <a:r>
              <a:rPr lang="it-IT" sz="2400" dirty="0"/>
              <a:t> for an </a:t>
            </a:r>
            <a:r>
              <a:rPr lang="it-IT" sz="2400" dirty="0" err="1"/>
              <a:t>understanding</a:t>
            </a:r>
            <a:r>
              <a:rPr lang="it-IT" sz="2400" dirty="0"/>
              <a:t> of the </a:t>
            </a:r>
            <a:r>
              <a:rPr lang="it-IT" sz="2400" dirty="0" err="1"/>
              <a:t>undertaking's</a:t>
            </a:r>
            <a:r>
              <a:rPr lang="it-IT" sz="2400" dirty="0"/>
              <a:t> </a:t>
            </a:r>
            <a:r>
              <a:rPr lang="it-IT" sz="2400" dirty="0" err="1"/>
              <a:t>development</a:t>
            </a:r>
            <a:r>
              <a:rPr lang="it-IT" sz="2400" dirty="0"/>
              <a:t>, performance, position and impact of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activity</a:t>
            </a:r>
            <a:r>
              <a:rPr lang="it-IT" sz="2400" dirty="0"/>
              <a:t>, </a:t>
            </a:r>
            <a:r>
              <a:rPr lang="it-IT" sz="2400" dirty="0" err="1"/>
              <a:t>relating</a:t>
            </a:r>
            <a:r>
              <a:rPr lang="it-IT" sz="2400" dirty="0"/>
              <a:t> to, </a:t>
            </a:r>
            <a:r>
              <a:rPr lang="it-IT" sz="2400" u="sng" dirty="0" err="1"/>
              <a:t>as</a:t>
            </a:r>
            <a:r>
              <a:rPr lang="it-IT" sz="2400" u="sng" dirty="0"/>
              <a:t> a minimum</a:t>
            </a:r>
            <a:r>
              <a:rPr lang="it-IT" sz="2400" dirty="0"/>
              <a:t>, </a:t>
            </a:r>
            <a:r>
              <a:rPr lang="it-IT" sz="2400" b="1" u="sng" dirty="0" err="1">
                <a:solidFill>
                  <a:schemeClr val="accent2"/>
                </a:solidFill>
              </a:rPr>
              <a:t>environmental</a:t>
            </a:r>
            <a:r>
              <a:rPr lang="it-IT" sz="2400" dirty="0"/>
              <a:t>, </a:t>
            </a:r>
            <a:r>
              <a:rPr lang="it-IT" sz="2400" b="1" u="sng" dirty="0"/>
              <a:t>social</a:t>
            </a:r>
            <a:r>
              <a:rPr lang="it-IT" sz="2400" dirty="0"/>
              <a:t> and </a:t>
            </a:r>
            <a:r>
              <a:rPr lang="it-IT" sz="2400" b="1" u="sng" dirty="0" err="1"/>
              <a:t>employee</a:t>
            </a:r>
            <a:r>
              <a:rPr lang="it-IT" sz="2400" b="1" u="sng" dirty="0"/>
              <a:t> </a:t>
            </a:r>
            <a:r>
              <a:rPr lang="it-IT" sz="2400" b="1" u="sng" dirty="0" err="1"/>
              <a:t>matters</a:t>
            </a:r>
            <a:r>
              <a:rPr lang="it-IT" sz="2400" dirty="0"/>
              <a:t>, </a:t>
            </a:r>
            <a:r>
              <a:rPr lang="it-IT" sz="2400" b="1" u="sng" dirty="0" err="1"/>
              <a:t>respect</a:t>
            </a:r>
            <a:r>
              <a:rPr lang="it-IT" sz="2400" b="1" u="sng" dirty="0"/>
              <a:t> for human rights</a:t>
            </a:r>
            <a:r>
              <a:rPr lang="it-IT" sz="2400" dirty="0"/>
              <a:t>, </a:t>
            </a:r>
            <a:r>
              <a:rPr lang="it-IT" sz="2400" b="1" u="sng" dirty="0"/>
              <a:t>anti-</a:t>
            </a:r>
            <a:r>
              <a:rPr lang="it-IT" sz="2400" b="1" u="sng" dirty="0" err="1"/>
              <a:t>corruption</a:t>
            </a:r>
            <a:r>
              <a:rPr lang="it-IT" sz="2400" dirty="0"/>
              <a:t> and </a:t>
            </a:r>
            <a:r>
              <a:rPr lang="it-IT" sz="2400" b="1" u="sng" dirty="0" err="1"/>
              <a:t>bribery</a:t>
            </a:r>
            <a:r>
              <a:rPr lang="it-IT" sz="2400" b="1" u="sng" dirty="0"/>
              <a:t> </a:t>
            </a:r>
            <a:r>
              <a:rPr lang="it-IT" sz="2400" b="1" u="sng" dirty="0" err="1"/>
              <a:t>matters</a:t>
            </a:r>
            <a:r>
              <a:rPr lang="it-IT" sz="2400" dirty="0"/>
              <a:t>».</a:t>
            </a:r>
            <a:endParaRPr lang="it-IT" sz="2400" b="1" u="sng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9203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D60778-D183-A847-86B8-35FF11D2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5894832" cy="1188720"/>
          </a:xfrm>
        </p:spPr>
        <p:txBody>
          <a:bodyPr>
            <a:normAutofit/>
          </a:bodyPr>
          <a:lstStyle/>
          <a:p>
            <a:r>
              <a:rPr lang="en-US" dirty="0"/>
              <a:t>«AS A MINIMUM»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531FB5-8A01-3244-BBA5-DD00BDF07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3" y="2638044"/>
            <a:ext cx="5963317" cy="3263206"/>
          </a:xfrm>
        </p:spPr>
        <p:txBody>
          <a:bodyPr>
            <a:normAutofit/>
          </a:bodyPr>
          <a:lstStyle/>
          <a:p>
            <a:pPr algn="ctr"/>
            <a:r>
              <a:rPr lang="it-IT" sz="2200" dirty="0" err="1"/>
              <a:t>Whereas</a:t>
            </a:r>
            <a:r>
              <a:rPr lang="it-IT" sz="2200" dirty="0"/>
              <a:t> 5 NFRD: «It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also</a:t>
            </a:r>
            <a:r>
              <a:rPr lang="it-IT" sz="2200" dirty="0"/>
              <a:t> </a:t>
            </a:r>
            <a:r>
              <a:rPr lang="it-IT" sz="2200" dirty="0" err="1"/>
              <a:t>necessary</a:t>
            </a:r>
            <a:r>
              <a:rPr lang="it-IT" sz="2200" dirty="0"/>
              <a:t> to </a:t>
            </a:r>
            <a:r>
              <a:rPr lang="it-IT" sz="2200" dirty="0" err="1"/>
              <a:t>establish</a:t>
            </a:r>
            <a:r>
              <a:rPr lang="it-IT" sz="2200" dirty="0"/>
              <a:t> a </a:t>
            </a:r>
            <a:r>
              <a:rPr lang="it-IT" sz="2200" dirty="0" err="1"/>
              <a:t>certain</a:t>
            </a:r>
            <a:r>
              <a:rPr lang="it-IT" sz="2200" dirty="0"/>
              <a:t> </a:t>
            </a:r>
            <a:r>
              <a:rPr lang="it-IT" sz="2200" b="1" u="sng" dirty="0"/>
              <a:t>minimum</a:t>
            </a:r>
            <a:r>
              <a:rPr lang="it-IT" sz="2200" dirty="0"/>
              <a:t> </a:t>
            </a:r>
            <a:r>
              <a:rPr lang="it-IT" sz="2200" dirty="0" err="1"/>
              <a:t>legal</a:t>
            </a:r>
            <a:r>
              <a:rPr lang="it-IT" sz="2200" dirty="0"/>
              <a:t> </a:t>
            </a:r>
            <a:r>
              <a:rPr lang="it-IT" sz="2200" dirty="0" err="1"/>
              <a:t>requirement</a:t>
            </a:r>
            <a:r>
              <a:rPr lang="it-IT" sz="2200" dirty="0"/>
              <a:t> </a:t>
            </a:r>
            <a:r>
              <a:rPr lang="it-IT" sz="2200" dirty="0" err="1"/>
              <a:t>as</a:t>
            </a:r>
            <a:r>
              <a:rPr lang="it-IT" sz="2200" dirty="0"/>
              <a:t> </a:t>
            </a:r>
            <a:r>
              <a:rPr lang="it-IT" sz="2200" dirty="0" err="1"/>
              <a:t>regards</a:t>
            </a:r>
            <a:r>
              <a:rPr lang="it-IT" sz="2200" dirty="0"/>
              <a:t> the </a:t>
            </a:r>
            <a:r>
              <a:rPr lang="it-IT" sz="2200" dirty="0" err="1"/>
              <a:t>extent</a:t>
            </a:r>
            <a:r>
              <a:rPr lang="it-IT" sz="2200" dirty="0"/>
              <a:t> of the information that should be made </a:t>
            </a:r>
            <a:r>
              <a:rPr lang="it-IT" sz="2200" dirty="0" err="1"/>
              <a:t>available</a:t>
            </a:r>
            <a:r>
              <a:rPr lang="it-IT" sz="2200" dirty="0"/>
              <a:t> to the public and </a:t>
            </a:r>
            <a:r>
              <a:rPr lang="it-IT" sz="2200" dirty="0" err="1"/>
              <a:t>authorities</a:t>
            </a:r>
            <a:r>
              <a:rPr lang="it-IT" sz="2200" dirty="0"/>
              <a:t> by </a:t>
            </a:r>
            <a:r>
              <a:rPr lang="it-IT" sz="2200" dirty="0" err="1"/>
              <a:t>undertakings</a:t>
            </a:r>
            <a:r>
              <a:rPr lang="it-IT" sz="2200" dirty="0"/>
              <a:t> </a:t>
            </a:r>
            <a:r>
              <a:rPr lang="it-IT" sz="2200" dirty="0" err="1"/>
              <a:t>across</a:t>
            </a:r>
            <a:r>
              <a:rPr lang="it-IT" sz="2200" dirty="0"/>
              <a:t> the Union. The </a:t>
            </a:r>
            <a:r>
              <a:rPr lang="it-IT" sz="2200" dirty="0" err="1"/>
              <a:t>undertakings</a:t>
            </a:r>
            <a:r>
              <a:rPr lang="it-IT" sz="2200" dirty="0"/>
              <a:t> </a:t>
            </a:r>
            <a:r>
              <a:rPr lang="it-IT" sz="2200" dirty="0" err="1"/>
              <a:t>subject</a:t>
            </a:r>
            <a:r>
              <a:rPr lang="it-IT" sz="2200" dirty="0"/>
              <a:t> to </a:t>
            </a:r>
            <a:r>
              <a:rPr lang="it-IT" sz="2200" dirty="0" err="1"/>
              <a:t>this</a:t>
            </a:r>
            <a:r>
              <a:rPr lang="it-IT" sz="2200" dirty="0"/>
              <a:t> Directive should </a:t>
            </a:r>
            <a:r>
              <a:rPr lang="it-IT" sz="2200" dirty="0" err="1"/>
              <a:t>give</a:t>
            </a:r>
            <a:r>
              <a:rPr lang="it-IT" sz="2200" dirty="0"/>
              <a:t> a fair and </a:t>
            </a:r>
            <a:r>
              <a:rPr lang="it-IT" sz="2200" dirty="0" err="1"/>
              <a:t>comprehensive</a:t>
            </a:r>
            <a:r>
              <a:rPr lang="it-IT" sz="2200" dirty="0"/>
              <a:t> </a:t>
            </a:r>
            <a:r>
              <a:rPr lang="it-IT" sz="2200" dirty="0" err="1"/>
              <a:t>view</a:t>
            </a:r>
            <a:r>
              <a:rPr lang="it-IT" sz="2200" dirty="0"/>
              <a:t> of </a:t>
            </a:r>
            <a:r>
              <a:rPr lang="it-IT" sz="2200" dirty="0" err="1"/>
              <a:t>their</a:t>
            </a:r>
            <a:r>
              <a:rPr lang="it-IT" sz="2200" dirty="0"/>
              <a:t> </a:t>
            </a:r>
            <a:r>
              <a:rPr lang="it-IT" sz="2200" dirty="0" err="1"/>
              <a:t>policies</a:t>
            </a:r>
            <a:r>
              <a:rPr lang="it-IT" sz="2200" dirty="0"/>
              <a:t>, </a:t>
            </a:r>
            <a:r>
              <a:rPr lang="it-IT" sz="2200" dirty="0" err="1"/>
              <a:t>outcomes</a:t>
            </a:r>
            <a:r>
              <a:rPr lang="it-IT" sz="2200" dirty="0"/>
              <a:t>, and </a:t>
            </a:r>
            <a:r>
              <a:rPr lang="it-IT" sz="2200" dirty="0" err="1"/>
              <a:t>risks</a:t>
            </a:r>
            <a:r>
              <a:rPr lang="it-IT" sz="2200" dirty="0"/>
              <a:t>».</a:t>
            </a:r>
          </a:p>
          <a:p>
            <a:pPr algn="ctr"/>
            <a:endParaRPr lang="en-US" sz="22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FB93468-D06C-CD44-B6C9-FB3628E9F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890" y="1768763"/>
            <a:ext cx="3328416" cy="33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03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17B6EB-6B80-2447-9574-725A49939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«OBJECTIVE» SCOPE (II)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0A8F88-83E1-C84A-A5D2-36CFB18A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337" y="2928928"/>
            <a:ext cx="7729728" cy="310198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600" b="1" u="sng" dirty="0"/>
              <a:t>NFS</a:t>
            </a:r>
            <a:r>
              <a:rPr lang="en-US" sz="2600" dirty="0"/>
              <a:t> will include 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309C3005-A450-CD46-85AA-7D9B2A1DC6C7}"/>
              </a:ext>
            </a:extLst>
          </p:cNvPr>
          <p:cNvCxnSpPr>
            <a:cxnSpLocks/>
          </p:cNvCxnSpPr>
          <p:nvPr/>
        </p:nvCxnSpPr>
        <p:spPr>
          <a:xfrm flipV="1">
            <a:off x="4301067" y="2963333"/>
            <a:ext cx="1794933" cy="1151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6D854DD-3447-A84F-A2AF-6A3654A165BB}"/>
              </a:ext>
            </a:extLst>
          </p:cNvPr>
          <p:cNvSpPr txBox="1"/>
          <p:nvPr/>
        </p:nvSpPr>
        <p:spPr>
          <a:xfrm>
            <a:off x="6248400" y="2778667"/>
            <a:ext cx="5474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«a brief </a:t>
            </a:r>
            <a:r>
              <a:rPr lang="it-IT" sz="2000" dirty="0" err="1"/>
              <a:t>description</a:t>
            </a:r>
            <a:r>
              <a:rPr lang="it-IT" sz="2000" dirty="0"/>
              <a:t> of the </a:t>
            </a:r>
            <a:r>
              <a:rPr lang="it-IT" sz="2000" dirty="0" err="1"/>
              <a:t>group's</a:t>
            </a:r>
            <a:r>
              <a:rPr lang="it-IT" sz="2000" dirty="0"/>
              <a:t> business model»</a:t>
            </a:r>
            <a:endParaRPr lang="it-IT" sz="2000" dirty="0">
              <a:effectLst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D22A88D8-640E-0644-84A6-477E3203B681}"/>
              </a:ext>
            </a:extLst>
          </p:cNvPr>
          <p:cNvCxnSpPr>
            <a:cxnSpLocks/>
          </p:cNvCxnSpPr>
          <p:nvPr/>
        </p:nvCxnSpPr>
        <p:spPr>
          <a:xfrm flipV="1">
            <a:off x="4301066" y="3554465"/>
            <a:ext cx="1794933" cy="634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5434DD6-A9BD-064B-AE64-A546E684DE3E}"/>
              </a:ext>
            </a:extLst>
          </p:cNvPr>
          <p:cNvSpPr txBox="1"/>
          <p:nvPr/>
        </p:nvSpPr>
        <p:spPr>
          <a:xfrm>
            <a:off x="6199501" y="3328764"/>
            <a:ext cx="61023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«a </a:t>
            </a:r>
            <a:r>
              <a:rPr lang="it-IT" sz="2000" dirty="0" err="1"/>
              <a:t>description</a:t>
            </a:r>
            <a:r>
              <a:rPr lang="it-IT" sz="2000" dirty="0"/>
              <a:t> of the </a:t>
            </a:r>
            <a:r>
              <a:rPr lang="it-IT" sz="2000" dirty="0" err="1"/>
              <a:t>policies</a:t>
            </a:r>
            <a:r>
              <a:rPr lang="it-IT" sz="2000" dirty="0"/>
              <a:t> </a:t>
            </a:r>
            <a:r>
              <a:rPr lang="it-IT" sz="2000" dirty="0" err="1"/>
              <a:t>pursued</a:t>
            </a:r>
            <a:r>
              <a:rPr lang="it-IT" sz="2000" dirty="0"/>
              <a:t> by the </a:t>
            </a:r>
            <a:r>
              <a:rPr lang="it-IT" sz="2000" dirty="0" err="1"/>
              <a:t>undertaking</a:t>
            </a:r>
            <a:endParaRPr lang="it-IT" sz="2000" dirty="0"/>
          </a:p>
          <a:p>
            <a:r>
              <a:rPr lang="it-IT" sz="2000" dirty="0"/>
              <a:t>in relation to </a:t>
            </a:r>
            <a:r>
              <a:rPr lang="it-IT" sz="2000" dirty="0" err="1"/>
              <a:t>those</a:t>
            </a:r>
            <a:r>
              <a:rPr lang="it-IT" sz="2000" dirty="0"/>
              <a:t> </a:t>
            </a:r>
            <a:r>
              <a:rPr lang="it-IT" sz="2000" dirty="0" err="1"/>
              <a:t>matters</a:t>
            </a:r>
            <a:r>
              <a:rPr lang="it-IT" sz="2000" dirty="0"/>
              <a:t>, </a:t>
            </a:r>
            <a:r>
              <a:rPr lang="it-IT" sz="2000" dirty="0" err="1"/>
              <a:t>including</a:t>
            </a:r>
            <a:r>
              <a:rPr lang="it-IT" sz="2000" dirty="0"/>
              <a:t> due </a:t>
            </a:r>
            <a:r>
              <a:rPr lang="it-IT" sz="2000" dirty="0" err="1"/>
              <a:t>diligence</a:t>
            </a:r>
            <a:endParaRPr lang="it-IT" sz="2000" dirty="0"/>
          </a:p>
          <a:p>
            <a:r>
              <a:rPr lang="it-IT" sz="2000" dirty="0"/>
              <a:t> </a:t>
            </a:r>
            <a:r>
              <a:rPr lang="it-IT" sz="2000" dirty="0" err="1"/>
              <a:t>processes</a:t>
            </a:r>
            <a:r>
              <a:rPr lang="it-IT" sz="2000" dirty="0"/>
              <a:t> </a:t>
            </a:r>
            <a:r>
              <a:rPr lang="it-IT" sz="2000" dirty="0" err="1"/>
              <a:t>implemented</a:t>
            </a:r>
            <a:r>
              <a:rPr lang="it-IT" sz="2000" dirty="0"/>
              <a:t>»</a:t>
            </a:r>
          </a:p>
          <a:p>
            <a:endParaRPr lang="it-IT" sz="2000" dirty="0">
              <a:effectLst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8CE35FE-C62E-9546-9F02-0488CFFC7400}"/>
              </a:ext>
            </a:extLst>
          </p:cNvPr>
          <p:cNvCxnSpPr>
            <a:cxnSpLocks/>
          </p:cNvCxnSpPr>
          <p:nvPr/>
        </p:nvCxnSpPr>
        <p:spPr>
          <a:xfrm>
            <a:off x="4286294" y="4309170"/>
            <a:ext cx="1885905" cy="364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EDA8BEA-A7C2-5549-8532-A91453A0FFBE}"/>
              </a:ext>
            </a:extLst>
          </p:cNvPr>
          <p:cNvSpPr txBox="1"/>
          <p:nvPr/>
        </p:nvSpPr>
        <p:spPr>
          <a:xfrm>
            <a:off x="6324599" y="4466002"/>
            <a:ext cx="3607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«the </a:t>
            </a:r>
            <a:r>
              <a:rPr lang="it-IT" sz="2000" dirty="0" err="1"/>
              <a:t>outcome</a:t>
            </a:r>
            <a:r>
              <a:rPr lang="it-IT" sz="2000" dirty="0"/>
              <a:t> of </a:t>
            </a:r>
            <a:r>
              <a:rPr lang="it-IT" sz="2000" dirty="0" err="1"/>
              <a:t>those</a:t>
            </a:r>
            <a:r>
              <a:rPr lang="it-IT" sz="2000" dirty="0"/>
              <a:t> </a:t>
            </a:r>
            <a:r>
              <a:rPr lang="it-IT" sz="2000" dirty="0" err="1"/>
              <a:t>policies</a:t>
            </a:r>
            <a:r>
              <a:rPr lang="it-IT" sz="2000" dirty="0"/>
              <a:t>» 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CBEC9DC0-DECA-C543-957C-906CB3DA6047}"/>
              </a:ext>
            </a:extLst>
          </p:cNvPr>
          <p:cNvCxnSpPr>
            <a:cxnSpLocks/>
          </p:cNvCxnSpPr>
          <p:nvPr/>
        </p:nvCxnSpPr>
        <p:spPr>
          <a:xfrm>
            <a:off x="4301066" y="4491418"/>
            <a:ext cx="1794933" cy="842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3CE1818-6174-A94C-B192-1C8AB4E864C6}"/>
              </a:ext>
            </a:extLst>
          </p:cNvPr>
          <p:cNvSpPr txBox="1"/>
          <p:nvPr/>
        </p:nvSpPr>
        <p:spPr>
          <a:xfrm>
            <a:off x="6324599" y="5103014"/>
            <a:ext cx="4821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«the </a:t>
            </a:r>
            <a:r>
              <a:rPr lang="it-IT" sz="2000" dirty="0" err="1"/>
              <a:t>principal</a:t>
            </a:r>
            <a:r>
              <a:rPr lang="it-IT" sz="2000" dirty="0"/>
              <a:t> </a:t>
            </a:r>
            <a:r>
              <a:rPr lang="it-IT" sz="2000" dirty="0" err="1"/>
              <a:t>risks</a:t>
            </a:r>
            <a:r>
              <a:rPr lang="it-IT" sz="2000" dirty="0"/>
              <a:t> </a:t>
            </a:r>
            <a:r>
              <a:rPr lang="it-IT" sz="2000" dirty="0" err="1"/>
              <a:t>related</a:t>
            </a:r>
            <a:r>
              <a:rPr lang="it-IT" sz="2000" dirty="0"/>
              <a:t> to </a:t>
            </a:r>
            <a:r>
              <a:rPr lang="it-IT" sz="2000" dirty="0" err="1"/>
              <a:t>those</a:t>
            </a:r>
            <a:r>
              <a:rPr lang="it-IT" sz="2000" dirty="0"/>
              <a:t> </a:t>
            </a:r>
            <a:r>
              <a:rPr lang="it-IT" sz="2000" dirty="0" err="1"/>
              <a:t>matters</a:t>
            </a:r>
            <a:r>
              <a:rPr lang="it-IT" sz="2000" dirty="0"/>
              <a:t> </a:t>
            </a:r>
          </a:p>
          <a:p>
            <a:r>
              <a:rPr lang="it-IT" sz="2000" dirty="0" err="1"/>
              <a:t>linked</a:t>
            </a:r>
            <a:r>
              <a:rPr lang="it-IT" sz="2000" dirty="0"/>
              <a:t> to the </a:t>
            </a:r>
            <a:r>
              <a:rPr lang="it-IT" sz="2000" dirty="0" err="1"/>
              <a:t>undertaking's</a:t>
            </a:r>
            <a:r>
              <a:rPr lang="it-IT" sz="2000" dirty="0"/>
              <a:t> </a:t>
            </a:r>
            <a:r>
              <a:rPr lang="it-IT" sz="2000" dirty="0" err="1"/>
              <a:t>operations</a:t>
            </a:r>
            <a:r>
              <a:rPr lang="it-IT" sz="2000" dirty="0"/>
              <a:t>»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EDA2327D-01BC-0049-91DA-0F14F5532769}"/>
              </a:ext>
            </a:extLst>
          </p:cNvPr>
          <p:cNvCxnSpPr>
            <a:cxnSpLocks/>
          </p:cNvCxnSpPr>
          <p:nvPr/>
        </p:nvCxnSpPr>
        <p:spPr>
          <a:xfrm>
            <a:off x="4286294" y="4650668"/>
            <a:ext cx="1532826" cy="1573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04CA5AE-ACF9-604C-92CE-8078B464C69E}"/>
              </a:ext>
            </a:extLst>
          </p:cNvPr>
          <p:cNvSpPr txBox="1"/>
          <p:nvPr/>
        </p:nvSpPr>
        <p:spPr>
          <a:xfrm>
            <a:off x="6248400" y="5936934"/>
            <a:ext cx="54146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«non-</a:t>
            </a:r>
            <a:r>
              <a:rPr lang="it-IT" sz="2000" dirty="0" err="1"/>
              <a:t>financial</a:t>
            </a:r>
            <a:r>
              <a:rPr lang="it-IT" sz="2000" dirty="0"/>
              <a:t> </a:t>
            </a:r>
            <a:r>
              <a:rPr lang="it-IT" sz="2000" dirty="0" err="1"/>
              <a:t>key</a:t>
            </a:r>
            <a:r>
              <a:rPr lang="it-IT" sz="2000" dirty="0"/>
              <a:t> performance </a:t>
            </a:r>
            <a:r>
              <a:rPr lang="it-IT" sz="2000" dirty="0" err="1"/>
              <a:t>indicators</a:t>
            </a:r>
            <a:r>
              <a:rPr lang="it-IT" sz="2000" dirty="0"/>
              <a:t> </a:t>
            </a:r>
            <a:r>
              <a:rPr lang="it-IT" sz="2000" dirty="0" err="1"/>
              <a:t>relevant</a:t>
            </a:r>
            <a:endParaRPr lang="it-IT" sz="2000" dirty="0"/>
          </a:p>
          <a:p>
            <a:r>
              <a:rPr lang="it-IT" sz="2000" dirty="0"/>
              <a:t>to the </a:t>
            </a:r>
            <a:r>
              <a:rPr lang="it-IT" sz="2000" dirty="0" err="1"/>
              <a:t>particular</a:t>
            </a:r>
            <a:r>
              <a:rPr lang="it-IT" sz="2000" dirty="0"/>
              <a:t> business»</a:t>
            </a: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916833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E8365C-FB08-6649-BC83-A22DCD524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352304"/>
            <a:ext cx="5925310" cy="1174991"/>
          </a:xfrm>
        </p:spPr>
        <p:txBody>
          <a:bodyPr>
            <a:normAutofit/>
          </a:bodyPr>
          <a:lstStyle/>
          <a:p>
            <a:r>
              <a:rPr lang="en-US" sz="2400" dirty="0"/>
              <a:t>OBJECTIVE SCOPE (III)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8D3C43-D0CE-5346-B77B-6BF8E0E84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496" y="1642534"/>
            <a:ext cx="5925310" cy="3945466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600" dirty="0"/>
              <a:t>Whereas 7 NFRD + Art. 3, para 2, Legislative Decree No. 254/2016</a:t>
            </a:r>
          </a:p>
          <a:p>
            <a:pPr algn="ctr">
              <a:lnSpc>
                <a:spcPct val="90000"/>
              </a:lnSpc>
            </a:pPr>
            <a:endParaRPr lang="en-US" sz="1600" dirty="0"/>
          </a:p>
          <a:p>
            <a:pPr algn="ctr">
              <a:lnSpc>
                <a:spcPct val="90000"/>
              </a:lnSpc>
            </a:pPr>
            <a:r>
              <a:rPr lang="en-US" sz="2000" b="1" u="sng" dirty="0">
                <a:solidFill>
                  <a:schemeClr val="accent2"/>
                </a:solidFill>
              </a:rPr>
              <a:t>ENVIRONMENT: «</a:t>
            </a:r>
            <a:r>
              <a:rPr lang="it-IT" sz="2000" b="1" u="sng" dirty="0" err="1">
                <a:solidFill>
                  <a:schemeClr val="accent2"/>
                </a:solidFill>
              </a:rPr>
              <a:t>details</a:t>
            </a:r>
            <a:r>
              <a:rPr lang="it-IT" sz="2000" b="1" u="sng" dirty="0">
                <a:solidFill>
                  <a:schemeClr val="accent2"/>
                </a:solidFill>
              </a:rPr>
              <a:t> of the </a:t>
            </a:r>
            <a:r>
              <a:rPr lang="it-IT" sz="2000" b="1" u="sng" dirty="0" err="1">
                <a:solidFill>
                  <a:schemeClr val="accent2"/>
                </a:solidFill>
              </a:rPr>
              <a:t>current</a:t>
            </a:r>
            <a:r>
              <a:rPr lang="it-IT" sz="2000" b="1" u="sng" dirty="0">
                <a:solidFill>
                  <a:schemeClr val="accent2"/>
                </a:solidFill>
              </a:rPr>
              <a:t> and </a:t>
            </a:r>
            <a:r>
              <a:rPr lang="it-IT" sz="2000" b="1" u="sng" dirty="0" err="1">
                <a:solidFill>
                  <a:schemeClr val="accent2"/>
                </a:solidFill>
              </a:rPr>
              <a:t>foreseeable</a:t>
            </a:r>
            <a:r>
              <a:rPr lang="it-IT" sz="2000" b="1" u="sng" dirty="0">
                <a:solidFill>
                  <a:schemeClr val="accent2"/>
                </a:solidFill>
              </a:rPr>
              <a:t> </a:t>
            </a:r>
            <a:r>
              <a:rPr lang="it-IT" sz="2000" b="1" u="sng" dirty="0" err="1">
                <a:solidFill>
                  <a:schemeClr val="accent2"/>
                </a:solidFill>
              </a:rPr>
              <a:t>impacts</a:t>
            </a:r>
            <a:r>
              <a:rPr lang="it-IT" sz="2000" b="1" u="sng" dirty="0">
                <a:solidFill>
                  <a:schemeClr val="accent2"/>
                </a:solidFill>
              </a:rPr>
              <a:t> of the </a:t>
            </a:r>
            <a:r>
              <a:rPr lang="it-IT" sz="2000" b="1" u="sng" dirty="0" err="1">
                <a:solidFill>
                  <a:schemeClr val="accent2"/>
                </a:solidFill>
              </a:rPr>
              <a:t>undertaking's</a:t>
            </a:r>
            <a:r>
              <a:rPr lang="it-IT" sz="2000" b="1" u="sng" dirty="0">
                <a:solidFill>
                  <a:schemeClr val="accent2"/>
                </a:solidFill>
              </a:rPr>
              <a:t> </a:t>
            </a:r>
            <a:r>
              <a:rPr lang="it-IT" sz="2000" b="1" u="sng" dirty="0" err="1">
                <a:solidFill>
                  <a:schemeClr val="accent2"/>
                </a:solidFill>
              </a:rPr>
              <a:t>operations</a:t>
            </a:r>
            <a:r>
              <a:rPr lang="it-IT" sz="2000" b="1" u="sng" dirty="0">
                <a:solidFill>
                  <a:schemeClr val="accent2"/>
                </a:solidFill>
              </a:rPr>
              <a:t> on the </a:t>
            </a:r>
            <a:r>
              <a:rPr lang="it-IT" sz="2000" b="1" u="sng" dirty="0" err="1">
                <a:solidFill>
                  <a:schemeClr val="accent2"/>
                </a:solidFill>
              </a:rPr>
              <a:t>environment</a:t>
            </a:r>
            <a:r>
              <a:rPr lang="it-IT" sz="2000" b="1" u="sng" dirty="0">
                <a:solidFill>
                  <a:schemeClr val="accent2"/>
                </a:solidFill>
              </a:rPr>
              <a:t>, and, </a:t>
            </a:r>
            <a:r>
              <a:rPr lang="it-IT" sz="2000" b="1" u="sng" dirty="0" err="1">
                <a:solidFill>
                  <a:schemeClr val="accent2"/>
                </a:solidFill>
              </a:rPr>
              <a:t>as</a:t>
            </a:r>
            <a:r>
              <a:rPr lang="it-IT" sz="2000" b="1" u="sng" dirty="0">
                <a:solidFill>
                  <a:schemeClr val="accent2"/>
                </a:solidFill>
              </a:rPr>
              <a:t> appropriate, on </a:t>
            </a:r>
            <a:r>
              <a:rPr lang="it-IT" sz="2000" b="1" u="sng" dirty="0" err="1">
                <a:solidFill>
                  <a:schemeClr val="accent2"/>
                </a:solidFill>
              </a:rPr>
              <a:t>health</a:t>
            </a:r>
            <a:r>
              <a:rPr lang="it-IT" sz="2000" b="1" u="sng" dirty="0">
                <a:solidFill>
                  <a:schemeClr val="accent2"/>
                </a:solidFill>
              </a:rPr>
              <a:t> and </a:t>
            </a:r>
            <a:r>
              <a:rPr lang="it-IT" sz="2000" b="1" u="sng" dirty="0" err="1">
                <a:solidFill>
                  <a:schemeClr val="accent2"/>
                </a:solidFill>
              </a:rPr>
              <a:t>safety</a:t>
            </a:r>
            <a:r>
              <a:rPr lang="it-IT" sz="2000" b="1" u="sng" dirty="0">
                <a:solidFill>
                  <a:schemeClr val="accent2"/>
                </a:solidFill>
              </a:rPr>
              <a:t>, the use of </a:t>
            </a:r>
            <a:r>
              <a:rPr lang="it-IT" sz="2000" b="1" u="sng" dirty="0" err="1">
                <a:solidFill>
                  <a:schemeClr val="accent2"/>
                </a:solidFill>
              </a:rPr>
              <a:t>renewable</a:t>
            </a:r>
            <a:r>
              <a:rPr lang="it-IT" sz="2000" b="1" u="sng" dirty="0">
                <a:solidFill>
                  <a:schemeClr val="accent2"/>
                </a:solidFill>
              </a:rPr>
              <a:t> and/or non-</a:t>
            </a:r>
            <a:r>
              <a:rPr lang="it-IT" sz="2000" b="1" u="sng" dirty="0" err="1">
                <a:solidFill>
                  <a:schemeClr val="accent2"/>
                </a:solidFill>
              </a:rPr>
              <a:t>renewable</a:t>
            </a:r>
            <a:r>
              <a:rPr lang="it-IT" sz="2000" b="1" u="sng" dirty="0">
                <a:solidFill>
                  <a:schemeClr val="accent2"/>
                </a:solidFill>
              </a:rPr>
              <a:t> </a:t>
            </a:r>
            <a:r>
              <a:rPr lang="it-IT" sz="2000" b="1" u="sng" dirty="0" err="1">
                <a:solidFill>
                  <a:schemeClr val="accent2"/>
                </a:solidFill>
              </a:rPr>
              <a:t>energy</a:t>
            </a:r>
            <a:r>
              <a:rPr lang="it-IT" sz="2000" b="1" u="sng" dirty="0">
                <a:solidFill>
                  <a:schemeClr val="accent2"/>
                </a:solidFill>
              </a:rPr>
              <a:t>, green­ </a:t>
            </a:r>
            <a:r>
              <a:rPr lang="it-IT" sz="2000" b="1" u="sng" dirty="0" err="1">
                <a:solidFill>
                  <a:schemeClr val="accent2"/>
                </a:solidFill>
              </a:rPr>
              <a:t>house</a:t>
            </a:r>
            <a:r>
              <a:rPr lang="it-IT" sz="2000" b="1" u="sng" dirty="0">
                <a:solidFill>
                  <a:schemeClr val="accent2"/>
                </a:solidFill>
              </a:rPr>
              <a:t> gas </a:t>
            </a:r>
            <a:r>
              <a:rPr lang="it-IT" sz="2000" b="1" u="sng" dirty="0" err="1">
                <a:solidFill>
                  <a:schemeClr val="accent2"/>
                </a:solidFill>
              </a:rPr>
              <a:t>emissions</a:t>
            </a:r>
            <a:r>
              <a:rPr lang="it-IT" sz="2000" b="1" u="sng" dirty="0">
                <a:solidFill>
                  <a:schemeClr val="accent2"/>
                </a:solidFill>
              </a:rPr>
              <a:t>, water use and air </a:t>
            </a:r>
            <a:r>
              <a:rPr lang="it-IT" sz="2000" b="1" u="sng" dirty="0" err="1">
                <a:solidFill>
                  <a:schemeClr val="accent2"/>
                </a:solidFill>
              </a:rPr>
              <a:t>pollution</a:t>
            </a:r>
            <a:r>
              <a:rPr lang="it-IT" sz="2000" b="1" u="sng" dirty="0">
                <a:solidFill>
                  <a:schemeClr val="accent2"/>
                </a:solidFill>
              </a:rPr>
              <a:t>»</a:t>
            </a:r>
          </a:p>
          <a:p>
            <a:pPr marL="0" indent="0" algn="ctr">
              <a:lnSpc>
                <a:spcPct val="90000"/>
              </a:lnSpc>
              <a:buNone/>
            </a:pPr>
            <a:endParaRPr lang="it-IT" sz="1600" dirty="0"/>
          </a:p>
          <a:p>
            <a:pPr algn="ctr">
              <a:lnSpc>
                <a:spcPct val="90000"/>
              </a:lnSpc>
            </a:pPr>
            <a:r>
              <a:rPr lang="it-IT" sz="1600" b="1" u="sng" dirty="0"/>
              <a:t>SOCIAL AND EMPLOYEE-RELATED MATTERS</a:t>
            </a:r>
            <a:r>
              <a:rPr lang="it-IT" sz="1600" dirty="0"/>
              <a:t>: «the </a:t>
            </a:r>
            <a:r>
              <a:rPr lang="it-IT" sz="1600" dirty="0" err="1"/>
              <a:t>actions</a:t>
            </a:r>
            <a:r>
              <a:rPr lang="it-IT" sz="1600" dirty="0"/>
              <a:t> </a:t>
            </a:r>
            <a:r>
              <a:rPr lang="it-IT" sz="1600" dirty="0" err="1"/>
              <a:t>taken</a:t>
            </a:r>
            <a:r>
              <a:rPr lang="it-IT" sz="1600" dirty="0"/>
              <a:t> to </a:t>
            </a:r>
            <a:r>
              <a:rPr lang="it-IT" sz="1600" dirty="0" err="1"/>
              <a:t>ensure</a:t>
            </a:r>
            <a:r>
              <a:rPr lang="it-IT" sz="1600" dirty="0"/>
              <a:t> gender </a:t>
            </a:r>
            <a:r>
              <a:rPr lang="it-IT" sz="1600" dirty="0" err="1"/>
              <a:t>equality</a:t>
            </a:r>
            <a:r>
              <a:rPr lang="it-IT" sz="1600" dirty="0"/>
              <a:t>, </a:t>
            </a:r>
            <a:r>
              <a:rPr lang="it-IT" sz="1600" dirty="0" err="1"/>
              <a:t>implementation</a:t>
            </a:r>
            <a:r>
              <a:rPr lang="it-IT" sz="1600" dirty="0"/>
              <a:t> of </a:t>
            </a:r>
            <a:r>
              <a:rPr lang="it-IT" sz="1600" dirty="0" err="1"/>
              <a:t>funda</a:t>
            </a:r>
            <a:r>
              <a:rPr lang="it-IT" sz="1600" dirty="0"/>
              <a:t>­ </a:t>
            </a:r>
            <a:r>
              <a:rPr lang="it-IT" sz="1600" dirty="0" err="1"/>
              <a:t>mental</a:t>
            </a:r>
            <a:r>
              <a:rPr lang="it-IT" sz="1600" dirty="0"/>
              <a:t> </a:t>
            </a:r>
            <a:r>
              <a:rPr lang="it-IT" sz="1600" dirty="0" err="1"/>
              <a:t>conventions</a:t>
            </a:r>
            <a:r>
              <a:rPr lang="it-IT" sz="1600" dirty="0"/>
              <a:t> of the International </a:t>
            </a:r>
            <a:r>
              <a:rPr lang="it-IT" sz="1600" dirty="0" err="1"/>
              <a:t>Labour</a:t>
            </a:r>
            <a:r>
              <a:rPr lang="it-IT" sz="1600" dirty="0"/>
              <a:t> </a:t>
            </a:r>
            <a:r>
              <a:rPr lang="it-IT" sz="1600" dirty="0" err="1"/>
              <a:t>Organisation</a:t>
            </a:r>
            <a:r>
              <a:rPr lang="it-IT" sz="1600" dirty="0"/>
              <a:t>, </a:t>
            </a:r>
            <a:r>
              <a:rPr lang="it-IT" sz="1600" dirty="0" err="1"/>
              <a:t>working</a:t>
            </a:r>
            <a:r>
              <a:rPr lang="it-IT" sz="1600" dirty="0"/>
              <a:t> </a:t>
            </a:r>
            <a:r>
              <a:rPr lang="it-IT" sz="1600" dirty="0" err="1"/>
              <a:t>conditions</a:t>
            </a:r>
            <a:r>
              <a:rPr lang="it-IT" sz="1600" dirty="0"/>
              <a:t>, social </a:t>
            </a:r>
            <a:r>
              <a:rPr lang="it-IT" sz="1600" dirty="0" err="1"/>
              <a:t>dialogue</a:t>
            </a:r>
            <a:r>
              <a:rPr lang="it-IT" sz="1600" dirty="0"/>
              <a:t>, </a:t>
            </a:r>
            <a:r>
              <a:rPr lang="it-IT" sz="1600" dirty="0" err="1"/>
              <a:t>respect</a:t>
            </a:r>
            <a:r>
              <a:rPr lang="it-IT" sz="1600" dirty="0"/>
              <a:t> for the right of </a:t>
            </a:r>
            <a:r>
              <a:rPr lang="it-IT" sz="1600" dirty="0" err="1"/>
              <a:t>workers</a:t>
            </a:r>
            <a:r>
              <a:rPr lang="it-IT" sz="1600" dirty="0"/>
              <a:t> to be </a:t>
            </a:r>
            <a:r>
              <a:rPr lang="it-IT" sz="1600" dirty="0" err="1"/>
              <a:t>informed</a:t>
            </a:r>
            <a:r>
              <a:rPr lang="it-IT" sz="1600" dirty="0"/>
              <a:t> and </a:t>
            </a:r>
            <a:r>
              <a:rPr lang="it-IT" sz="1600" dirty="0" err="1"/>
              <a:t>consulted</a:t>
            </a:r>
            <a:r>
              <a:rPr lang="it-IT" sz="1600" dirty="0"/>
              <a:t>, </a:t>
            </a:r>
            <a:r>
              <a:rPr lang="it-IT" sz="1600" dirty="0" err="1"/>
              <a:t>respect</a:t>
            </a:r>
            <a:r>
              <a:rPr lang="it-IT" sz="1600" dirty="0"/>
              <a:t> for </a:t>
            </a:r>
            <a:r>
              <a:rPr lang="it-IT" sz="1600" dirty="0" err="1"/>
              <a:t>trade</a:t>
            </a:r>
            <a:r>
              <a:rPr lang="it-IT" sz="1600" dirty="0"/>
              <a:t> union rights, </a:t>
            </a:r>
            <a:r>
              <a:rPr lang="it-IT" sz="1600" dirty="0" err="1"/>
              <a:t>health</a:t>
            </a:r>
            <a:r>
              <a:rPr lang="it-IT" sz="1600" dirty="0"/>
              <a:t> and </a:t>
            </a:r>
            <a:r>
              <a:rPr lang="it-IT" sz="1600" dirty="0" err="1"/>
              <a:t>safety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work and the </a:t>
            </a:r>
            <a:r>
              <a:rPr lang="it-IT" sz="1600" dirty="0" err="1"/>
              <a:t>dialogue</a:t>
            </a:r>
            <a:r>
              <a:rPr lang="it-IT" sz="1600" dirty="0"/>
              <a:t> with </a:t>
            </a:r>
            <a:r>
              <a:rPr lang="it-IT" sz="1600" dirty="0" err="1"/>
              <a:t>local</a:t>
            </a:r>
            <a:r>
              <a:rPr lang="it-IT" sz="1600" dirty="0"/>
              <a:t> </a:t>
            </a:r>
            <a:r>
              <a:rPr lang="it-IT" sz="1600" dirty="0" err="1"/>
              <a:t>communities</a:t>
            </a:r>
            <a:r>
              <a:rPr lang="it-IT" sz="1600" dirty="0"/>
              <a:t>, and/or the </a:t>
            </a:r>
            <a:r>
              <a:rPr lang="it-IT" sz="1600" dirty="0" err="1"/>
              <a:t>actions</a:t>
            </a:r>
            <a:r>
              <a:rPr lang="it-IT" sz="1600" dirty="0"/>
              <a:t> </a:t>
            </a:r>
            <a:r>
              <a:rPr lang="it-IT" sz="1600" dirty="0" err="1"/>
              <a:t>taken</a:t>
            </a:r>
            <a:r>
              <a:rPr lang="it-IT" sz="1600" dirty="0"/>
              <a:t> to </a:t>
            </a:r>
            <a:r>
              <a:rPr lang="it-IT" sz="1600" dirty="0" err="1"/>
              <a:t>ensure</a:t>
            </a:r>
            <a:r>
              <a:rPr lang="it-IT" sz="1600" dirty="0"/>
              <a:t> the </a:t>
            </a:r>
            <a:r>
              <a:rPr lang="it-IT" sz="1600" dirty="0" err="1"/>
              <a:t>protection</a:t>
            </a:r>
            <a:r>
              <a:rPr lang="it-IT" sz="1600" dirty="0"/>
              <a:t> and the </a:t>
            </a:r>
            <a:r>
              <a:rPr lang="it-IT" sz="1600" dirty="0" err="1"/>
              <a:t>development</a:t>
            </a:r>
            <a:r>
              <a:rPr lang="it-IT" sz="1600" dirty="0"/>
              <a:t> of </a:t>
            </a:r>
            <a:r>
              <a:rPr lang="it-IT" sz="1600" dirty="0" err="1"/>
              <a:t>those</a:t>
            </a:r>
            <a:r>
              <a:rPr lang="it-IT" sz="1600" dirty="0"/>
              <a:t> </a:t>
            </a:r>
            <a:r>
              <a:rPr lang="it-IT" sz="1600" dirty="0" err="1"/>
              <a:t>communities</a:t>
            </a:r>
            <a:r>
              <a:rPr lang="it-IT" sz="1600" dirty="0"/>
              <a:t>».</a:t>
            </a:r>
          </a:p>
          <a:p>
            <a:pPr algn="ctr">
              <a:lnSpc>
                <a:spcPct val="90000"/>
              </a:lnSpc>
            </a:pPr>
            <a:endParaRPr lang="it-IT" sz="1600" dirty="0"/>
          </a:p>
          <a:p>
            <a:pPr algn="ctr">
              <a:lnSpc>
                <a:spcPct val="90000"/>
              </a:lnSpc>
            </a:pPr>
            <a:endParaRPr lang="en-US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241F8DE-759A-2146-9557-47DEAB34C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78" r="15731" b="-1"/>
          <a:stretch/>
        </p:blipFill>
        <p:spPr>
          <a:xfrm>
            <a:off x="20" y="10"/>
            <a:ext cx="465732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08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24E17D-C497-2C44-8EEE-DF2B00837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964692"/>
            <a:ext cx="5928637" cy="1188720"/>
          </a:xfrm>
        </p:spPr>
        <p:txBody>
          <a:bodyPr>
            <a:normAutofit/>
          </a:bodyPr>
          <a:lstStyle/>
          <a:p>
            <a:r>
              <a:rPr lang="en-US" dirty="0"/>
              <a:t>OBJECTIVE SCOPE (IV)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5774C4-6421-C445-BE3E-E1B05381D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638044"/>
            <a:ext cx="5925312" cy="3101983"/>
          </a:xfrm>
        </p:spPr>
        <p:txBody>
          <a:bodyPr>
            <a:normAutofit/>
          </a:bodyPr>
          <a:lstStyle/>
          <a:p>
            <a:pPr algn="ctr"/>
            <a:r>
              <a:rPr lang="it-IT" sz="2200" b="1" u="sng" dirty="0"/>
              <a:t>HUMAN RIGHTS, ANTI-CORRUPTION AND BRIBERY</a:t>
            </a:r>
            <a:r>
              <a:rPr lang="it-IT" sz="2200" dirty="0"/>
              <a:t>:  «information on the </a:t>
            </a:r>
            <a:r>
              <a:rPr lang="it-IT" sz="2200" dirty="0" err="1"/>
              <a:t>prevention</a:t>
            </a:r>
            <a:r>
              <a:rPr lang="it-IT" sz="2200" dirty="0"/>
              <a:t> of human rights </a:t>
            </a:r>
            <a:r>
              <a:rPr lang="it-IT" sz="2200" dirty="0" err="1"/>
              <a:t>abuses</a:t>
            </a:r>
            <a:r>
              <a:rPr lang="it-IT" sz="2200" dirty="0"/>
              <a:t> and/or on </a:t>
            </a:r>
            <a:r>
              <a:rPr lang="it-IT" sz="2200" dirty="0" err="1"/>
              <a:t>instruments</a:t>
            </a:r>
            <a:r>
              <a:rPr lang="it-IT" sz="2200" dirty="0"/>
              <a:t> in </a:t>
            </a:r>
            <a:r>
              <a:rPr lang="it-IT" sz="2200" dirty="0" err="1"/>
              <a:t>place</a:t>
            </a:r>
            <a:r>
              <a:rPr lang="it-IT" sz="2200" dirty="0"/>
              <a:t> to </a:t>
            </a:r>
            <a:r>
              <a:rPr lang="it-IT" sz="2200" dirty="0" err="1"/>
              <a:t>fight</a:t>
            </a:r>
            <a:r>
              <a:rPr lang="it-IT" sz="2200" dirty="0"/>
              <a:t> </a:t>
            </a:r>
            <a:r>
              <a:rPr lang="it-IT" sz="2200" dirty="0" err="1"/>
              <a:t>corruption</a:t>
            </a:r>
            <a:r>
              <a:rPr lang="it-IT" sz="2200" dirty="0"/>
              <a:t> and </a:t>
            </a:r>
            <a:r>
              <a:rPr lang="it-IT" sz="2200" dirty="0" err="1"/>
              <a:t>bribery</a:t>
            </a:r>
            <a:r>
              <a:rPr lang="it-IT" sz="2200" dirty="0"/>
              <a:t>».</a:t>
            </a:r>
          </a:p>
          <a:p>
            <a:pPr algn="ctr"/>
            <a:endParaRPr lang="en-US" sz="2200" dirty="0"/>
          </a:p>
          <a:p>
            <a:pPr marL="0" indent="0" algn="ctr">
              <a:buNone/>
            </a:pPr>
            <a:r>
              <a:rPr lang="en-US" sz="2200" dirty="0"/>
              <a:t>[Further requirements in national legislation]</a:t>
            </a:r>
          </a:p>
        </p:txBody>
      </p:sp>
      <p:pic>
        <p:nvPicPr>
          <p:cNvPr id="4" name="Immagine 3" descr="Immagine che contiene testo, bigliettodavisita, clipart&#10;&#10;Descrizione generata automaticamente">
            <a:extLst>
              <a:ext uri="{FF2B5EF4-FFF2-40B4-BE49-F238E27FC236}">
                <a16:creationId xmlns:a16="http://schemas.microsoft.com/office/drawing/2014/main" id="{599B68E0-10F8-694B-B909-6C97AFC39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35" r="20062" b="2"/>
          <a:stretch/>
        </p:blipFill>
        <p:spPr>
          <a:xfrm>
            <a:off x="8340435" y="822036"/>
            <a:ext cx="3026664" cy="2348100"/>
          </a:xfrm>
          <a:prstGeom prst="rect">
            <a:avLst/>
          </a:prstGeom>
        </p:spPr>
      </p:pic>
      <p:pic>
        <p:nvPicPr>
          <p:cNvPr id="5" name="Immagine 4" descr="Immagine che contiene persona, uomo, mutande&#10;&#10;Descrizione generata automaticamente">
            <a:extLst>
              <a:ext uri="{FF2B5EF4-FFF2-40B4-BE49-F238E27FC236}">
                <a16:creationId xmlns:a16="http://schemas.microsoft.com/office/drawing/2014/main" id="{49CF9A26-B6DF-1549-8E6D-D4E0C5A63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0" r="1346" b="-4"/>
          <a:stretch/>
        </p:blipFill>
        <p:spPr>
          <a:xfrm>
            <a:off x="8340435" y="3255097"/>
            <a:ext cx="3026664" cy="23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42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3F8096-9F8F-2540-8075-5E9C98B2B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«OBJECTIVE» SCOPE (v)</a:t>
            </a:r>
          </a:p>
        </p:txBody>
      </p:sp>
      <p:pic>
        <p:nvPicPr>
          <p:cNvPr id="5" name="Segnaposto contenuto 4" descr="Immagine che contiene testo, verde, metallo&#10;&#10;Descrizione generata automaticamente">
            <a:extLst>
              <a:ext uri="{FF2B5EF4-FFF2-40B4-BE49-F238E27FC236}">
                <a16:creationId xmlns:a16="http://schemas.microsoft.com/office/drawing/2014/main" id="{E88E0C88-079A-FD44-816C-15C526EFE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7300" y="4699834"/>
            <a:ext cx="7137400" cy="179070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01DE29E-6CD1-4B43-8B33-9D274EDC8718}"/>
              </a:ext>
            </a:extLst>
          </p:cNvPr>
          <p:cNvSpPr txBox="1"/>
          <p:nvPr/>
        </p:nvSpPr>
        <p:spPr>
          <a:xfrm>
            <a:off x="1011598" y="2804875"/>
            <a:ext cx="10168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Art. I NFRD (and Art. 3, para 6,  Legislative Decree no. 254/2016):  </a:t>
            </a:r>
          </a:p>
          <a:p>
            <a:pPr algn="ctr"/>
            <a:r>
              <a:rPr lang="en-US" sz="2400" dirty="0"/>
              <a:t>«</a:t>
            </a:r>
            <a:r>
              <a:rPr lang="it-IT" sz="2400" dirty="0" err="1"/>
              <a:t>Where</a:t>
            </a:r>
            <a:r>
              <a:rPr lang="it-IT" sz="2400" dirty="0"/>
              <a:t> the </a:t>
            </a:r>
            <a:r>
              <a:rPr lang="it-IT" sz="2400" dirty="0" err="1"/>
              <a:t>undertaking</a:t>
            </a:r>
            <a:r>
              <a:rPr lang="it-IT" sz="2400" dirty="0"/>
              <a:t> </a:t>
            </a:r>
            <a:r>
              <a:rPr lang="it-IT" sz="2400" dirty="0" err="1"/>
              <a:t>does</a:t>
            </a:r>
            <a:r>
              <a:rPr lang="it-IT" sz="2400" dirty="0"/>
              <a:t> </a:t>
            </a:r>
            <a:r>
              <a:rPr lang="it-IT" sz="2400" i="1" dirty="0"/>
              <a:t>not</a:t>
            </a:r>
            <a:r>
              <a:rPr lang="it-IT" sz="2400" dirty="0"/>
              <a:t> </a:t>
            </a:r>
            <a:r>
              <a:rPr lang="it-IT" sz="2400" dirty="0" err="1"/>
              <a:t>pursue</a:t>
            </a:r>
            <a:r>
              <a:rPr lang="it-IT" sz="2400" dirty="0"/>
              <a:t> </a:t>
            </a:r>
            <a:r>
              <a:rPr lang="it-IT" sz="2400" dirty="0" err="1"/>
              <a:t>policies</a:t>
            </a:r>
            <a:r>
              <a:rPr lang="it-IT" sz="2400" dirty="0"/>
              <a:t> in relation to one or more of </a:t>
            </a:r>
            <a:r>
              <a:rPr lang="it-IT" sz="2400" dirty="0" err="1"/>
              <a:t>those</a:t>
            </a:r>
            <a:r>
              <a:rPr lang="it-IT" sz="2400" dirty="0"/>
              <a:t> </a:t>
            </a:r>
            <a:r>
              <a:rPr lang="it-IT" sz="2400" dirty="0" err="1"/>
              <a:t>matters</a:t>
            </a:r>
            <a:r>
              <a:rPr lang="it-IT" sz="2400" dirty="0"/>
              <a:t>,  the non-financial state­ment </a:t>
            </a:r>
            <a:r>
              <a:rPr lang="it-IT" sz="2400" dirty="0" err="1"/>
              <a:t>shall</a:t>
            </a:r>
            <a:r>
              <a:rPr lang="it-IT" sz="2400" dirty="0"/>
              <a:t> </a:t>
            </a:r>
            <a:r>
              <a:rPr lang="it-IT" sz="2400" dirty="0" err="1"/>
              <a:t>provide</a:t>
            </a:r>
            <a:r>
              <a:rPr lang="it-IT" sz="2400" dirty="0"/>
              <a:t> a </a:t>
            </a:r>
            <a:r>
              <a:rPr lang="it-IT" sz="2400" b="1" u="sng" dirty="0" err="1"/>
              <a:t>clear</a:t>
            </a:r>
            <a:r>
              <a:rPr lang="it-IT" sz="2400" b="1" u="sng" dirty="0"/>
              <a:t> and </a:t>
            </a:r>
            <a:r>
              <a:rPr lang="it-IT" sz="2400" b="1" u="sng" dirty="0" err="1"/>
              <a:t>reasoned</a:t>
            </a:r>
            <a:r>
              <a:rPr lang="it-IT" sz="2400" b="1" u="sng" dirty="0"/>
              <a:t> </a:t>
            </a:r>
            <a:r>
              <a:rPr lang="it-IT" sz="2400" b="1" u="sng" dirty="0" err="1"/>
              <a:t>explanation</a:t>
            </a:r>
            <a:r>
              <a:rPr lang="it-IT" sz="2400" b="1" u="sng" dirty="0"/>
              <a:t> </a:t>
            </a:r>
            <a:r>
              <a:rPr lang="it-IT" sz="2400" dirty="0"/>
              <a:t>for not </a:t>
            </a:r>
            <a:r>
              <a:rPr lang="it-IT" sz="2400" dirty="0" err="1"/>
              <a:t>doing</a:t>
            </a:r>
            <a:r>
              <a:rPr lang="it-IT" sz="2400" dirty="0"/>
              <a:t> so».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4148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50565C-6AD1-4440-973F-68CB86071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677" y="964692"/>
            <a:ext cx="3066937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/>
              <a:t>«Comply or explain» mechanism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19279462-C377-4545-808A-BE333D100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795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15B67055-73BA-466D-9A33-028775706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8415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 descr="Immagine che contiene testo, segnale, cielo, via&#10;&#10;Descrizione generata automaticamente">
            <a:extLst>
              <a:ext uri="{FF2B5EF4-FFF2-40B4-BE49-F238E27FC236}">
                <a16:creationId xmlns:a16="http://schemas.microsoft.com/office/drawing/2014/main" id="{C14854FE-3620-9F4C-9DB9-545AB1C93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979" y="1689393"/>
            <a:ext cx="6227064" cy="348715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A407CC-FE20-574D-85A5-85EF41DCAF81}"/>
              </a:ext>
            </a:extLst>
          </p:cNvPr>
          <p:cNvSpPr txBox="1"/>
          <p:nvPr/>
        </p:nvSpPr>
        <p:spPr>
          <a:xfrm>
            <a:off x="8311249" y="2638044"/>
            <a:ext cx="3664851" cy="3263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VOLUNTARY OR COMPULSORY?</a:t>
            </a:r>
          </a:p>
          <a:p>
            <a:pPr indent="-228600"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tool to bypass the disclosure obligation</a:t>
            </a:r>
          </a:p>
          <a:p>
            <a:pPr indent="-228600"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administrative burdens become reasonable and </a:t>
            </a:r>
            <a:r>
              <a:rPr lang="en-US" sz="20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proportionate</a:t>
            </a:r>
          </a:p>
        </p:txBody>
      </p:sp>
    </p:spTree>
    <p:extLst>
      <p:ext uri="{BB962C8B-B14F-4D97-AF65-F5344CB8AC3E}">
        <p14:creationId xmlns:p14="http://schemas.microsoft.com/office/powerpoint/2010/main" val="552675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121D99-6C89-284E-9301-B19DA84B1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8692" y="964692"/>
            <a:ext cx="5928637" cy="1188720"/>
          </a:xfrm>
        </p:spPr>
        <p:txBody>
          <a:bodyPr>
            <a:normAutofit/>
          </a:bodyPr>
          <a:lstStyle/>
          <a:p>
            <a:r>
              <a:rPr lang="en-US" dirty="0"/>
              <a:t>«ONE-SIZE-FITS-ALL» RISK?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B37978-08CB-3448-B48A-734028EAE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2017" y="2638044"/>
            <a:ext cx="5925312" cy="3101983"/>
          </a:xfrm>
        </p:spPr>
        <p:txBody>
          <a:bodyPr>
            <a:normAutofit/>
          </a:bodyPr>
          <a:lstStyle/>
          <a:p>
            <a:r>
              <a:rPr lang="en-US" sz="2400" dirty="0"/>
              <a:t>«</a:t>
            </a:r>
            <a:r>
              <a:rPr lang="en-US" sz="2400" i="1" dirty="0"/>
              <a:t>Comparing a bank and a manufacturing company for the level of wastewater produced annually clearly makes little sense</a:t>
            </a:r>
            <a:r>
              <a:rPr lang="it-IT" sz="2400" dirty="0"/>
              <a:t>»? (</a:t>
            </a:r>
            <a:r>
              <a:rPr lang="en-US" sz="2400" cap="small" dirty="0"/>
              <a:t>M.L. </a:t>
            </a:r>
            <a:r>
              <a:rPr lang="en-US" sz="2400" cap="small" dirty="0" err="1"/>
              <a:t>Passador</a:t>
            </a:r>
            <a:r>
              <a:rPr lang="en-US" sz="2400" cap="small" dirty="0"/>
              <a:t>, F. </a:t>
            </a:r>
            <a:r>
              <a:rPr lang="en-US" sz="2400" cap="small" dirty="0" err="1"/>
              <a:t>Riganti</a:t>
            </a:r>
            <a:r>
              <a:rPr lang="en-US" sz="2400" cap="small" dirty="0"/>
              <a:t>, </a:t>
            </a:r>
            <a:r>
              <a:rPr lang="en-US" sz="2400" i="1" dirty="0"/>
              <a:t>Less is More in the Age of Information Overload: the Paradigm Shift From Shareholder- to a Stakeholder-oriented Market</a:t>
            </a:r>
            <a:r>
              <a:rPr lang="en-US" sz="2400" dirty="0"/>
              <a:t>, in </a:t>
            </a:r>
            <a:r>
              <a:rPr lang="en-US" sz="2400" i="1" dirty="0"/>
              <a:t>New York University Journal of Law &amp; Business</a:t>
            </a:r>
            <a:r>
              <a:rPr lang="en-US" sz="2400" dirty="0"/>
              <a:t>, 2019, p. 567 ss.)</a:t>
            </a:r>
            <a:endParaRPr lang="it-IT" sz="2400" dirty="0"/>
          </a:p>
          <a:p>
            <a:endParaRPr lang="en-US" sz="2400" dirty="0"/>
          </a:p>
        </p:txBody>
      </p:sp>
      <p:pic>
        <p:nvPicPr>
          <p:cNvPr id="4" name="Immagine 3" descr="Immagine che contiene testo, edificio, esterni&#10;&#10;Descrizione generata automaticamente">
            <a:extLst>
              <a:ext uri="{FF2B5EF4-FFF2-40B4-BE49-F238E27FC236}">
                <a16:creationId xmlns:a16="http://schemas.microsoft.com/office/drawing/2014/main" id="{A1474AEF-4992-8040-9FC5-F50C07CE5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30" r="1" b="18290"/>
          <a:stretch/>
        </p:blipFill>
        <p:spPr>
          <a:xfrm>
            <a:off x="-274" y="-1"/>
            <a:ext cx="4654296" cy="3410712"/>
          </a:xfrm>
          <a:prstGeom prst="rect">
            <a:avLst/>
          </a:prstGeom>
        </p:spPr>
      </p:pic>
      <p:pic>
        <p:nvPicPr>
          <p:cNvPr id="5" name="Immagine 4" descr="Immagine che contiene interni, ingombro, parecchi, tavolo da lavoro&#10;&#10;Descrizione generata automaticamente">
            <a:extLst>
              <a:ext uri="{FF2B5EF4-FFF2-40B4-BE49-F238E27FC236}">
                <a16:creationId xmlns:a16="http://schemas.microsoft.com/office/drawing/2014/main" id="{00723388-91A0-E14A-BEA2-B267BA386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6" r="49" b="-1"/>
          <a:stretch/>
        </p:blipFill>
        <p:spPr>
          <a:xfrm>
            <a:off x="20" y="3447288"/>
            <a:ext cx="4654000" cy="341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63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DE9B6F-771A-E244-8B4F-7709BC9BB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480" y="625805"/>
            <a:ext cx="7729728" cy="1188720"/>
          </a:xfrm>
        </p:spPr>
        <p:txBody>
          <a:bodyPr/>
          <a:lstStyle/>
          <a:p>
            <a:r>
              <a:rPr lang="en-US" dirty="0"/>
              <a:t>«PRESUMPTIVE» TECHNIQUE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5441E2-8B7B-DA49-BB52-736190DD7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5" y="2334421"/>
            <a:ext cx="8042417" cy="31019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dirty="0"/>
              <a:t>LINK BETWEEN THE «SUBJECTIVE» AND «OBJECTIVE» SCOPE:</a:t>
            </a:r>
          </a:p>
          <a:p>
            <a:pPr algn="ctr"/>
            <a:endParaRPr lang="en-US" sz="2200" dirty="0"/>
          </a:p>
          <a:p>
            <a:pPr algn="ctr"/>
            <a:r>
              <a:rPr lang="en-US" sz="2200" b="1" u="sng" dirty="0"/>
              <a:t>IF </a:t>
            </a:r>
            <a:r>
              <a:rPr lang="en-US" sz="2200" dirty="0"/>
              <a:t>YOU ARE A LARGE UNDERTAKING AND PUBLIC-INTEREST COMPANY ETC.</a:t>
            </a:r>
          </a:p>
          <a:p>
            <a:pPr algn="ctr"/>
            <a:endParaRPr lang="en-US" sz="2200" b="1" u="sng" dirty="0"/>
          </a:p>
          <a:p>
            <a:pPr algn="ctr"/>
            <a:r>
              <a:rPr lang="en-US" sz="2200" b="1" u="sng" dirty="0"/>
              <a:t>THEN </a:t>
            </a:r>
            <a:r>
              <a:rPr lang="en-US" sz="2200" dirty="0"/>
              <a:t>YOU WILL (</a:t>
            </a:r>
            <a:r>
              <a:rPr lang="en-US" sz="2200" i="1" dirty="0"/>
              <a:t>ARGUABLY</a:t>
            </a:r>
            <a:r>
              <a:rPr lang="en-US" sz="2200" dirty="0"/>
              <a:t>) HAVE AN IMPACT ON ENVIRONMENTAL, SOCIAL AND EMPLOYEE MATTERS, RESPECT FOR HUMAN RIGHTS, ANTI-CORRUPTION ETC. </a:t>
            </a:r>
            <a:endParaRPr lang="en-US" sz="2200" b="1" u="sng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B2CAA95-CFE4-334D-B97A-0E73A65EC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394" y="5956300"/>
            <a:ext cx="22479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98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E9C639-03DB-7349-B7FA-5FEE60230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94036"/>
            <a:ext cx="7729728" cy="1188720"/>
          </a:xfrm>
        </p:spPr>
        <p:txBody>
          <a:bodyPr/>
          <a:lstStyle/>
          <a:p>
            <a:r>
              <a:rPr lang="en-US" dirty="0"/>
              <a:t>WRONG PRESUMPTION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F75334-D307-A84D-BED6-1B7B767F8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965" y="2372252"/>
            <a:ext cx="7729728" cy="35764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This legislative technique (generality and abstractness of norms) may fail in two cases: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>
                <a:solidFill>
                  <a:schemeClr val="accent1"/>
                </a:solidFill>
              </a:rPr>
              <a:t>1) </a:t>
            </a:r>
            <a:r>
              <a:rPr lang="en-US" sz="2200" dirty="0"/>
              <a:t>Undertaking </a:t>
            </a:r>
            <a:r>
              <a:rPr lang="en-US" sz="2200" u="sng" dirty="0"/>
              <a:t>NOT</a:t>
            </a:r>
            <a:r>
              <a:rPr lang="en-US" sz="2200" dirty="0"/>
              <a:t> falling into the subjective scope (e.g.: 480 employees during the financial year) -&gt; </a:t>
            </a:r>
            <a:r>
              <a:rPr lang="en-US" sz="2200" u="sng" dirty="0"/>
              <a:t>BUT</a:t>
            </a:r>
            <a:r>
              <a:rPr lang="en-US" sz="2200" dirty="0"/>
              <a:t> with a huge impact on – for instance – the environment;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>
                <a:solidFill>
                  <a:schemeClr val="accent1"/>
                </a:solidFill>
              </a:rPr>
              <a:t>II) </a:t>
            </a:r>
            <a:r>
              <a:rPr lang="en-US" sz="2200" dirty="0"/>
              <a:t>Undertaking falling into the subjective scope (e.g.: a bank) -&gt; </a:t>
            </a:r>
            <a:r>
              <a:rPr lang="en-US" sz="2200" u="sng" dirty="0"/>
              <a:t>BUT</a:t>
            </a:r>
            <a:r>
              <a:rPr lang="en-US" sz="2200" dirty="0"/>
              <a:t> without any (</a:t>
            </a:r>
            <a:r>
              <a:rPr lang="en-US" sz="2200" i="1" dirty="0"/>
              <a:t>significant</a:t>
            </a:r>
            <a:r>
              <a:rPr lang="en-US" sz="2200" dirty="0"/>
              <a:t>) impact on – for instance – the environment itself.</a:t>
            </a:r>
          </a:p>
        </p:txBody>
      </p:sp>
      <p:sp>
        <p:nvSpPr>
          <p:cNvPr id="4" name="Freccia destra 3">
            <a:extLst>
              <a:ext uri="{FF2B5EF4-FFF2-40B4-BE49-F238E27FC236}">
                <a16:creationId xmlns:a16="http://schemas.microsoft.com/office/drawing/2014/main" id="{AD585E4D-7CAB-924B-BE20-907F8FBD3547}"/>
              </a:ext>
            </a:extLst>
          </p:cNvPr>
          <p:cNvSpPr/>
          <p:nvPr/>
        </p:nvSpPr>
        <p:spPr>
          <a:xfrm>
            <a:off x="8108693" y="4013200"/>
            <a:ext cx="520869" cy="2709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ccia destra 4">
            <a:extLst>
              <a:ext uri="{FF2B5EF4-FFF2-40B4-BE49-F238E27FC236}">
                <a16:creationId xmlns:a16="http://schemas.microsoft.com/office/drawing/2014/main" id="{37790B97-987B-E842-A100-65CA0B562F41}"/>
              </a:ext>
            </a:extLst>
          </p:cNvPr>
          <p:cNvSpPr/>
          <p:nvPr/>
        </p:nvSpPr>
        <p:spPr>
          <a:xfrm>
            <a:off x="8108693" y="5654148"/>
            <a:ext cx="520869" cy="2709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41C5776-6BC2-6943-BAB1-C9A2626C7C07}"/>
              </a:ext>
            </a:extLst>
          </p:cNvPr>
          <p:cNvSpPr txBox="1"/>
          <p:nvPr/>
        </p:nvSpPr>
        <p:spPr>
          <a:xfrm>
            <a:off x="8906935" y="3429000"/>
            <a:ext cx="24722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«remedies» (only </a:t>
            </a:r>
            <a:r>
              <a:rPr lang="en-US" b="1" dirty="0"/>
              <a:t>voluntary</a:t>
            </a:r>
            <a:r>
              <a:rPr lang="en-US" dirty="0"/>
              <a:t> </a:t>
            </a:r>
            <a:r>
              <a:rPr lang="en-US" b="1" dirty="0"/>
              <a:t>NFS</a:t>
            </a:r>
            <a:r>
              <a:rPr lang="en-US" dirty="0"/>
              <a:t> issued pursuant to Art. 7 Legislative Decree no. 254/2016)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621074-5EA0-A343-9D1F-9E058F7FDAFD}"/>
              </a:ext>
            </a:extLst>
          </p:cNvPr>
          <p:cNvSpPr txBox="1"/>
          <p:nvPr/>
        </p:nvSpPr>
        <p:spPr>
          <a:xfrm>
            <a:off x="8906935" y="5320314"/>
            <a:ext cx="2472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«</a:t>
            </a:r>
            <a:r>
              <a:rPr lang="en-US" b="1" dirty="0"/>
              <a:t>Comply or explain</a:t>
            </a:r>
            <a:r>
              <a:rPr lang="en-US" dirty="0"/>
              <a:t>» (reasonable and proportionate solution)</a:t>
            </a:r>
          </a:p>
        </p:txBody>
      </p:sp>
    </p:spTree>
    <p:extLst>
      <p:ext uri="{BB962C8B-B14F-4D97-AF65-F5344CB8AC3E}">
        <p14:creationId xmlns:p14="http://schemas.microsoft.com/office/powerpoint/2010/main" val="928652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D67013-C0F0-9A49-8E83-41AB6570F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000" dirty="0"/>
              <a:t>1) ESG DISCLOSURE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8ED869-C8CC-7643-AD3C-AC290F52C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400" dirty="0"/>
              <a:t>Mechanism through which companies – </a:t>
            </a:r>
            <a:r>
              <a:rPr lang="it-IT" sz="2400" b="1" u="sng" dirty="0"/>
              <a:t>voluntarily</a:t>
            </a:r>
            <a:r>
              <a:rPr lang="it-IT" sz="2400" dirty="0"/>
              <a:t> or </a:t>
            </a:r>
            <a:r>
              <a:rPr lang="it-IT" sz="2400" b="1" u="sng" dirty="0"/>
              <a:t>compulsorily</a:t>
            </a:r>
            <a:r>
              <a:rPr lang="it-IT" sz="2400" dirty="0"/>
              <a:t> – make public ESG data.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BEA2B37-C41F-6245-B650-D1F20775C55E}"/>
              </a:ext>
            </a:extLst>
          </p:cNvPr>
          <p:cNvSpPr txBox="1"/>
          <p:nvPr/>
        </p:nvSpPr>
        <p:spPr>
          <a:xfrm>
            <a:off x="2865352" y="4918955"/>
            <a:ext cx="1279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ESG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832F2953-0C60-864F-BA57-E7C647B7098E}"/>
              </a:ext>
            </a:extLst>
          </p:cNvPr>
          <p:cNvCxnSpPr>
            <a:cxnSpLocks/>
          </p:cNvCxnSpPr>
          <p:nvPr/>
        </p:nvCxnSpPr>
        <p:spPr>
          <a:xfrm flipV="1">
            <a:off x="3830835" y="4177173"/>
            <a:ext cx="1447299" cy="972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601F8EB-B31E-0944-A654-7E46D8636F8D}"/>
              </a:ext>
            </a:extLst>
          </p:cNvPr>
          <p:cNvCxnSpPr>
            <a:cxnSpLocks/>
          </p:cNvCxnSpPr>
          <p:nvPr/>
        </p:nvCxnSpPr>
        <p:spPr>
          <a:xfrm>
            <a:off x="3842332" y="5161648"/>
            <a:ext cx="19662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2546F78B-ADBB-E04D-B451-D45A4FEA114A}"/>
              </a:ext>
            </a:extLst>
          </p:cNvPr>
          <p:cNvCxnSpPr>
            <a:cxnSpLocks/>
          </p:cNvCxnSpPr>
          <p:nvPr/>
        </p:nvCxnSpPr>
        <p:spPr>
          <a:xfrm>
            <a:off x="3830835" y="5161647"/>
            <a:ext cx="1492593" cy="1063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ADD6E10-9983-4440-82E3-A96D5E3EF717}"/>
              </a:ext>
            </a:extLst>
          </p:cNvPr>
          <p:cNvSpPr txBox="1"/>
          <p:nvPr/>
        </p:nvSpPr>
        <p:spPr>
          <a:xfrm>
            <a:off x="5497975" y="4004369"/>
            <a:ext cx="184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ENVIRONMENTAL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7027C88-BB1D-6D46-8960-FFEEA82346E1}"/>
              </a:ext>
            </a:extLst>
          </p:cNvPr>
          <p:cNvSpPr txBox="1"/>
          <p:nvPr/>
        </p:nvSpPr>
        <p:spPr>
          <a:xfrm>
            <a:off x="5952990" y="4965121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SOCIAL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DDD9125-C8DA-F24F-AC10-F1C4C396FB30}"/>
              </a:ext>
            </a:extLst>
          </p:cNvPr>
          <p:cNvSpPr txBox="1"/>
          <p:nvPr/>
        </p:nvSpPr>
        <p:spPr>
          <a:xfrm>
            <a:off x="5576091" y="6039993"/>
            <a:ext cx="1507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GOVERNANCE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7D08C7D-D786-1045-BD1A-99F50B87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272" y="3762883"/>
            <a:ext cx="1447299" cy="82857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8EED52-A672-A04E-812F-40BFAF8AE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272" y="4747357"/>
            <a:ext cx="1447299" cy="82857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17BD23F-2B54-F749-85E3-33BCE3653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1272" y="5760496"/>
            <a:ext cx="1447299" cy="92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3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specchio, specchietto retrovisore, nuvole, occhiali&#10;&#10;Descrizione generata automaticamente">
            <a:extLst>
              <a:ext uri="{FF2B5EF4-FFF2-40B4-BE49-F238E27FC236}">
                <a16:creationId xmlns:a16="http://schemas.microsoft.com/office/drawing/2014/main" id="{349DCEE1-AA15-1746-A059-57408592A0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387BEAD-A2BB-3A4B-9F1D-0B8D10960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noFill/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A BREAk: the «EMPIRICAL» PART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CCCE7B-A196-8143-90BB-E869F1BE2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C000"/>
                </a:solidFill>
              </a:rPr>
              <a:t>1) LIST OF COMPANIES FORMALLY OBLIGED UNDER NATIONAL LEGISLATION: 151 NFSs (3 </a:t>
            </a:r>
            <a:r>
              <a:rPr lang="en-US" sz="2400" dirty="0" err="1">
                <a:solidFill>
                  <a:srgbClr val="FFC000"/>
                </a:solidFill>
              </a:rPr>
              <a:t>volunt</a:t>
            </a:r>
            <a:r>
              <a:rPr lang="en-US" sz="2400" dirty="0">
                <a:solidFill>
                  <a:srgbClr val="FFC000"/>
                </a:solidFill>
              </a:rPr>
              <a:t>.)</a:t>
            </a:r>
          </a:p>
          <a:p>
            <a:pPr marL="0" indent="0" algn="ctr">
              <a:buNone/>
            </a:pPr>
            <a:endParaRPr lang="en-US" sz="2400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FFC000"/>
                </a:solidFill>
              </a:rPr>
              <a:t>II) AN EXAMPLE OF NFS (ENEL, 2020)</a:t>
            </a:r>
          </a:p>
          <a:p>
            <a:pPr algn="ctr"/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296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avolo&#10;&#10;Descrizione generata automaticamente">
            <a:extLst>
              <a:ext uri="{FF2B5EF4-FFF2-40B4-BE49-F238E27FC236}">
                <a16:creationId xmlns:a16="http://schemas.microsoft.com/office/drawing/2014/main" id="{93C6BBF7-8D99-5548-9C4F-A1A9B54DA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650" y="343545"/>
            <a:ext cx="5194750" cy="5254214"/>
          </a:xfrm>
        </p:spPr>
      </p:pic>
      <p:pic>
        <p:nvPicPr>
          <p:cNvPr id="9" name="Immagine 8" descr="Immagine che contiene tavolo&#10;&#10;Descrizione generata automaticamente">
            <a:extLst>
              <a:ext uri="{FF2B5EF4-FFF2-40B4-BE49-F238E27FC236}">
                <a16:creationId xmlns:a16="http://schemas.microsoft.com/office/drawing/2014/main" id="{60D48156-35DC-2947-8EBD-5A2677911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3545"/>
            <a:ext cx="5858933" cy="525421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0F735A7-4DBD-6341-945B-96C503025693}"/>
              </a:ext>
            </a:extLst>
          </p:cNvPr>
          <p:cNvSpPr txBox="1"/>
          <p:nvPr/>
        </p:nvSpPr>
        <p:spPr>
          <a:xfrm>
            <a:off x="1727199" y="6052790"/>
            <a:ext cx="96359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cap="small" dirty="0"/>
              <a:t>2020 Report on non-</a:t>
            </a:r>
            <a:r>
              <a:rPr lang="it-IT" cap="small" dirty="0" err="1"/>
              <a:t>financial</a:t>
            </a:r>
            <a:r>
              <a:rPr lang="it-IT" cap="small" dirty="0"/>
              <a:t> reporting of </a:t>
            </a:r>
            <a:r>
              <a:rPr lang="it-IT" cap="small" dirty="0" err="1"/>
              <a:t>Italian</a:t>
            </a:r>
            <a:r>
              <a:rPr lang="it-IT" cap="small" dirty="0"/>
              <a:t> </a:t>
            </a:r>
            <a:r>
              <a:rPr lang="it-IT" cap="small" dirty="0" err="1"/>
              <a:t>listed</a:t>
            </a:r>
            <a:r>
              <a:rPr lang="it-IT" cap="small" dirty="0"/>
              <a:t> companies </a:t>
            </a:r>
            <a:r>
              <a:rPr lang="it-IT" cap="small" dirty="0" err="1"/>
              <a:t>issued</a:t>
            </a:r>
            <a:r>
              <a:rPr lang="it-IT" cap="small" dirty="0"/>
              <a:t> by Consob</a:t>
            </a:r>
            <a:endParaRPr lang="it-IT" dirty="0"/>
          </a:p>
          <a:p>
            <a:r>
              <a:rPr lang="en-US" dirty="0"/>
              <a:t>[https://</a:t>
            </a:r>
            <a:r>
              <a:rPr lang="en-US" dirty="0" err="1"/>
              <a:t>www.consob.it</a:t>
            </a:r>
            <a:r>
              <a:rPr lang="en-US" dirty="0"/>
              <a:t>/documents/46180/46181/rnf2020.pdf/f1370058-d521-4a96-80c5-d64f7a7ac7ff]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24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E2B6CBE8-8BA9-F44D-B865-5D343AA27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108"/>
            <a:ext cx="5689600" cy="6822892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D68D77F-ED38-E14B-AA22-283B3A40D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0"/>
            <a:ext cx="568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89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C7F0557-1283-9046-AB8F-DACCC0C17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E0A8507-857C-8D4B-B6A8-E16C2884B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710" y="0"/>
            <a:ext cx="5822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10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477885-32F9-2B49-92EE-858917105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«BACK TO NORMATIVE»:</a:t>
            </a:r>
            <a:br>
              <a:rPr lang="en-US" dirty="0"/>
            </a:br>
            <a:r>
              <a:rPr lang="en-US" dirty="0"/>
              <a:t>THE NON-BINDING GUIDELINES (I)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285D36-16EA-9A4C-B3F3-4A7013370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200" dirty="0"/>
              <a:t>Whereas 17 NFRD: «</a:t>
            </a:r>
            <a:r>
              <a:rPr lang="it-IT" sz="2200" dirty="0"/>
              <a:t>With a </a:t>
            </a:r>
            <a:r>
              <a:rPr lang="it-IT" sz="2200" dirty="0" err="1"/>
              <a:t>view</a:t>
            </a:r>
            <a:r>
              <a:rPr lang="it-IT" sz="2200" dirty="0"/>
              <a:t> to </a:t>
            </a:r>
            <a:r>
              <a:rPr lang="it-IT" sz="2200" dirty="0" err="1"/>
              <a:t>facilitating</a:t>
            </a:r>
            <a:r>
              <a:rPr lang="it-IT" sz="2200" dirty="0"/>
              <a:t> the </a:t>
            </a:r>
            <a:r>
              <a:rPr lang="it-IT" sz="2200" dirty="0" err="1"/>
              <a:t>disclosure</a:t>
            </a:r>
            <a:r>
              <a:rPr lang="it-IT" sz="2200" dirty="0"/>
              <a:t> of non-financial information by </a:t>
            </a:r>
            <a:r>
              <a:rPr lang="it-IT" sz="2200" dirty="0" err="1"/>
              <a:t>undertakings</a:t>
            </a:r>
            <a:r>
              <a:rPr lang="it-IT" sz="2200" dirty="0"/>
              <a:t>, the Commission should </a:t>
            </a:r>
            <a:r>
              <a:rPr lang="it-IT" sz="2200" dirty="0" err="1"/>
              <a:t>prepare</a:t>
            </a:r>
            <a:r>
              <a:rPr lang="it-IT" sz="2200" dirty="0"/>
              <a:t> </a:t>
            </a:r>
            <a:r>
              <a:rPr lang="it-IT" sz="2200" b="1" u="sng" dirty="0"/>
              <a:t>non-</a:t>
            </a:r>
            <a:r>
              <a:rPr lang="it-IT" sz="2200" b="1" u="sng" dirty="0" err="1"/>
              <a:t>binding</a:t>
            </a:r>
            <a:r>
              <a:rPr lang="it-IT" sz="2200" b="1" u="sng" dirty="0"/>
              <a:t> </a:t>
            </a:r>
            <a:r>
              <a:rPr lang="it-IT" sz="2200" b="1" u="sng" dirty="0" err="1"/>
              <a:t>guidelines</a:t>
            </a:r>
            <a:r>
              <a:rPr lang="it-IT" sz="2200" dirty="0"/>
              <a:t>, </a:t>
            </a:r>
            <a:r>
              <a:rPr lang="it-IT" sz="2200" dirty="0" err="1"/>
              <a:t>including</a:t>
            </a:r>
            <a:r>
              <a:rPr lang="it-IT" sz="2200" dirty="0"/>
              <a:t> general and </a:t>
            </a:r>
            <a:r>
              <a:rPr lang="it-IT" sz="2200" dirty="0" err="1"/>
              <a:t>sectoral</a:t>
            </a:r>
            <a:r>
              <a:rPr lang="it-IT" sz="2200" dirty="0"/>
              <a:t> non-financial </a:t>
            </a:r>
            <a:r>
              <a:rPr lang="it-IT" sz="2200" dirty="0" err="1"/>
              <a:t>key</a:t>
            </a:r>
            <a:r>
              <a:rPr lang="it-IT" sz="2200" dirty="0"/>
              <a:t> performance </a:t>
            </a:r>
            <a:r>
              <a:rPr lang="it-IT" sz="2200" dirty="0" err="1"/>
              <a:t>indicators</a:t>
            </a:r>
            <a:r>
              <a:rPr lang="it-IT" sz="2200" dirty="0"/>
              <a:t>. The Commission should take </a:t>
            </a:r>
            <a:r>
              <a:rPr lang="it-IT" sz="2200" dirty="0" err="1"/>
              <a:t>into</a:t>
            </a:r>
            <a:r>
              <a:rPr lang="it-IT" sz="2200" dirty="0"/>
              <a:t> account </a:t>
            </a:r>
            <a:r>
              <a:rPr lang="it-IT" sz="2200" dirty="0" err="1"/>
              <a:t>current</a:t>
            </a:r>
            <a:r>
              <a:rPr lang="it-IT" sz="2200" dirty="0"/>
              <a:t> best </a:t>
            </a:r>
            <a:r>
              <a:rPr lang="it-IT" sz="2200" dirty="0" err="1"/>
              <a:t>practices</a:t>
            </a:r>
            <a:r>
              <a:rPr lang="it-IT" sz="2200" dirty="0"/>
              <a:t>, </a:t>
            </a:r>
            <a:r>
              <a:rPr lang="it-IT" sz="2200" dirty="0" err="1"/>
              <a:t>international</a:t>
            </a:r>
            <a:r>
              <a:rPr lang="it-IT" sz="2200" dirty="0"/>
              <a:t> </a:t>
            </a:r>
            <a:r>
              <a:rPr lang="it-IT" sz="2200" dirty="0" err="1"/>
              <a:t>developments</a:t>
            </a:r>
            <a:r>
              <a:rPr lang="it-IT" sz="2200" dirty="0"/>
              <a:t> and the </a:t>
            </a:r>
            <a:r>
              <a:rPr lang="it-IT" sz="2200" dirty="0" err="1"/>
              <a:t>results</a:t>
            </a:r>
            <a:r>
              <a:rPr lang="it-IT" sz="2200" dirty="0"/>
              <a:t> of </a:t>
            </a:r>
            <a:r>
              <a:rPr lang="it-IT" sz="2200" dirty="0" err="1"/>
              <a:t>related</a:t>
            </a:r>
            <a:r>
              <a:rPr lang="it-IT" sz="2200" dirty="0"/>
              <a:t> Union </a:t>
            </a:r>
            <a:r>
              <a:rPr lang="it-IT" sz="2200" dirty="0" err="1"/>
              <a:t>initiatives</a:t>
            </a:r>
            <a:r>
              <a:rPr lang="it-IT" sz="2200" dirty="0"/>
              <a:t>. The Commission should </a:t>
            </a:r>
            <a:r>
              <a:rPr lang="it-IT" sz="2200" dirty="0" err="1"/>
              <a:t>carry</a:t>
            </a:r>
            <a:r>
              <a:rPr lang="it-IT" sz="2200" dirty="0"/>
              <a:t> out appropriate </a:t>
            </a:r>
            <a:r>
              <a:rPr lang="it-IT" sz="2200" dirty="0" err="1"/>
              <a:t>consultations</a:t>
            </a:r>
            <a:r>
              <a:rPr lang="it-IT" sz="2200" dirty="0"/>
              <a:t>, </a:t>
            </a:r>
            <a:r>
              <a:rPr lang="it-IT" sz="2200" dirty="0" err="1"/>
              <a:t>including</a:t>
            </a:r>
            <a:r>
              <a:rPr lang="it-IT" sz="2200" dirty="0"/>
              <a:t> with </a:t>
            </a:r>
            <a:r>
              <a:rPr lang="it-IT" sz="2200" dirty="0" err="1"/>
              <a:t>relevant</a:t>
            </a:r>
            <a:r>
              <a:rPr lang="it-IT" sz="2200" dirty="0"/>
              <a:t> </a:t>
            </a:r>
            <a:r>
              <a:rPr lang="it-IT" sz="2200" dirty="0" err="1"/>
              <a:t>stake</a:t>
            </a:r>
            <a:r>
              <a:rPr lang="it-IT" sz="2200" dirty="0"/>
              <a:t>­ </a:t>
            </a:r>
            <a:r>
              <a:rPr lang="it-IT" sz="2200" dirty="0" err="1"/>
              <a:t>holders</a:t>
            </a:r>
            <a:r>
              <a:rPr lang="it-IT" sz="2200" dirty="0"/>
              <a:t>. </a:t>
            </a:r>
            <a:r>
              <a:rPr lang="it-IT" sz="2200" dirty="0" err="1"/>
              <a:t>When</a:t>
            </a:r>
            <a:r>
              <a:rPr lang="it-IT" sz="2200" dirty="0"/>
              <a:t> </a:t>
            </a:r>
            <a:r>
              <a:rPr lang="it-IT" sz="2200" dirty="0" err="1"/>
              <a:t>referring</a:t>
            </a:r>
            <a:r>
              <a:rPr lang="it-IT" sz="2200" dirty="0"/>
              <a:t> to </a:t>
            </a:r>
            <a:r>
              <a:rPr lang="it-IT" sz="2200" b="1" u="sng" dirty="0" err="1"/>
              <a:t>environmental</a:t>
            </a:r>
            <a:r>
              <a:rPr lang="it-IT" sz="2200" b="1" u="sng" dirty="0"/>
              <a:t> </a:t>
            </a:r>
            <a:r>
              <a:rPr lang="it-IT" sz="2200" b="1" u="sng" dirty="0" err="1"/>
              <a:t>aspects</a:t>
            </a:r>
            <a:r>
              <a:rPr lang="it-IT" sz="2200" dirty="0"/>
              <a:t>, the Commission should cover </a:t>
            </a:r>
            <a:r>
              <a:rPr lang="it-IT" sz="2200" dirty="0" err="1"/>
              <a:t>at</a:t>
            </a:r>
            <a:r>
              <a:rPr lang="it-IT" sz="2200" dirty="0"/>
              <a:t> least </a:t>
            </a:r>
            <a:r>
              <a:rPr lang="it-IT" sz="2200" dirty="0" err="1"/>
              <a:t>land</a:t>
            </a:r>
            <a:r>
              <a:rPr lang="it-IT" sz="2200" dirty="0"/>
              <a:t> use, water use, </a:t>
            </a:r>
            <a:r>
              <a:rPr lang="it-IT" sz="2200" dirty="0" err="1"/>
              <a:t>greenhouse</a:t>
            </a:r>
            <a:r>
              <a:rPr lang="it-IT" sz="2200" dirty="0"/>
              <a:t> gas </a:t>
            </a:r>
            <a:r>
              <a:rPr lang="it-IT" sz="2200" dirty="0" err="1"/>
              <a:t>emissions</a:t>
            </a:r>
            <a:r>
              <a:rPr lang="it-IT" sz="2200" dirty="0"/>
              <a:t> and the use of </a:t>
            </a:r>
            <a:r>
              <a:rPr lang="it-IT" sz="2200" dirty="0" err="1"/>
              <a:t>materials</a:t>
            </a:r>
            <a:r>
              <a:rPr lang="it-IT" sz="2200" dirty="0"/>
              <a:t>»</a:t>
            </a:r>
          </a:p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44388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567B60-7862-0F4F-90D0-5B39C8582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640079"/>
            <a:ext cx="3402531" cy="5272242"/>
          </a:xfrm>
        </p:spPr>
        <p:txBody>
          <a:bodyPr>
            <a:normAutofit/>
          </a:bodyPr>
          <a:lstStyle/>
          <a:p>
            <a:r>
              <a:rPr lang="en-US" sz="2600" dirty="0"/>
              <a:t>ACCOMPANYING GUIDELINES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D4E96E-79D3-B34A-B212-247806B5D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103" y="640079"/>
            <a:ext cx="6883072" cy="2959155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2200" dirty="0"/>
              <a:t>In </a:t>
            </a:r>
            <a:r>
              <a:rPr lang="it-IT" sz="2200" dirty="0" err="1"/>
              <a:t>June</a:t>
            </a:r>
            <a:r>
              <a:rPr lang="it-IT" sz="2200" dirty="0"/>
              <a:t> 2017, the EU Commission published </a:t>
            </a:r>
            <a:r>
              <a:rPr lang="it-IT" sz="2200" dirty="0" err="1"/>
              <a:t>its</a:t>
            </a:r>
            <a:r>
              <a:rPr lang="it-IT" sz="2200" dirty="0"/>
              <a:t> </a:t>
            </a:r>
            <a:r>
              <a:rPr lang="it-IT" sz="2200" u="sng" dirty="0">
                <a:solidFill>
                  <a:srgbClr val="EE7B08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guidelines to help companies disclose </a:t>
            </a:r>
            <a:r>
              <a:rPr lang="it-IT" sz="2200" b="1" u="sng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ENVIRONMENTAL</a:t>
            </a:r>
            <a:r>
              <a:rPr lang="it-IT" sz="2200" b="1" u="sng" dirty="0">
                <a:solidFill>
                  <a:srgbClr val="EE7B08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social information</a:t>
            </a:r>
            <a:r>
              <a:rPr lang="it-IT" sz="2200" dirty="0"/>
              <a:t>.  </a:t>
            </a:r>
            <a:r>
              <a:rPr lang="it-IT" sz="2200" dirty="0" err="1"/>
              <a:t>These</a:t>
            </a:r>
            <a:r>
              <a:rPr lang="it-IT" sz="2200" dirty="0"/>
              <a:t> </a:t>
            </a:r>
            <a:r>
              <a:rPr lang="it-IT" sz="2200" dirty="0" err="1"/>
              <a:t>guidelines</a:t>
            </a:r>
            <a:r>
              <a:rPr lang="it-IT" sz="2200" dirty="0"/>
              <a:t> are not </a:t>
            </a:r>
            <a:r>
              <a:rPr lang="it-IT" sz="2200" dirty="0" err="1"/>
              <a:t>mandatory</a:t>
            </a:r>
            <a:r>
              <a:rPr lang="it-IT" sz="2200" dirty="0"/>
              <a:t> and companies </a:t>
            </a:r>
            <a:r>
              <a:rPr lang="it-IT" sz="2200" dirty="0" err="1"/>
              <a:t>may</a:t>
            </a:r>
            <a:r>
              <a:rPr lang="it-IT" sz="2200" dirty="0"/>
              <a:t> decide to use </a:t>
            </a:r>
            <a:r>
              <a:rPr lang="it-IT" sz="2200" dirty="0" err="1"/>
              <a:t>international</a:t>
            </a:r>
            <a:r>
              <a:rPr lang="it-IT" sz="2200" dirty="0"/>
              <a:t>, </a:t>
            </a:r>
            <a:r>
              <a:rPr lang="it-IT" sz="2200" dirty="0" err="1"/>
              <a:t>European</a:t>
            </a:r>
            <a:r>
              <a:rPr lang="it-IT" sz="2200" dirty="0"/>
              <a:t> or </a:t>
            </a:r>
            <a:r>
              <a:rPr lang="it-IT" sz="2200" dirty="0" err="1"/>
              <a:t>national</a:t>
            </a:r>
            <a:r>
              <a:rPr lang="it-IT" sz="2200" dirty="0"/>
              <a:t> </a:t>
            </a:r>
            <a:r>
              <a:rPr lang="it-IT" sz="2200" dirty="0" err="1"/>
              <a:t>guidelines</a:t>
            </a:r>
            <a:r>
              <a:rPr lang="it-IT" sz="2200" dirty="0"/>
              <a:t> </a:t>
            </a:r>
            <a:r>
              <a:rPr lang="it-IT" sz="2200" dirty="0" err="1"/>
              <a:t>according</a:t>
            </a:r>
            <a:r>
              <a:rPr lang="it-IT" sz="2200" dirty="0"/>
              <a:t> to </a:t>
            </a:r>
            <a:r>
              <a:rPr lang="it-IT" sz="2200" dirty="0" err="1"/>
              <a:t>their</a:t>
            </a:r>
            <a:r>
              <a:rPr lang="it-IT" sz="2200" dirty="0"/>
              <a:t> </a:t>
            </a:r>
            <a:r>
              <a:rPr lang="it-IT" sz="2200" dirty="0" err="1"/>
              <a:t>own</a:t>
            </a:r>
            <a:r>
              <a:rPr lang="it-IT" sz="2200" dirty="0"/>
              <a:t> </a:t>
            </a:r>
            <a:r>
              <a:rPr lang="it-IT" sz="2200" dirty="0" err="1"/>
              <a:t>characteristics</a:t>
            </a:r>
            <a:r>
              <a:rPr lang="it-IT" sz="2200" dirty="0"/>
              <a:t> or business </a:t>
            </a:r>
            <a:r>
              <a:rPr lang="it-IT" sz="2200" dirty="0" err="1"/>
              <a:t>environment</a:t>
            </a:r>
            <a:r>
              <a:rPr lang="it-IT" sz="2200" dirty="0"/>
              <a:t>.</a:t>
            </a:r>
          </a:p>
          <a:p>
            <a:pPr algn="ctr">
              <a:lnSpc>
                <a:spcPct val="90000"/>
              </a:lnSpc>
            </a:pPr>
            <a:endParaRPr lang="it-IT" sz="2200" dirty="0"/>
          </a:p>
          <a:p>
            <a:pPr algn="ctr">
              <a:lnSpc>
                <a:spcPct val="90000"/>
              </a:lnSpc>
            </a:pPr>
            <a:r>
              <a:rPr lang="it-IT" sz="2200" dirty="0"/>
              <a:t>In </a:t>
            </a:r>
            <a:r>
              <a:rPr lang="it-IT" sz="2200" dirty="0" err="1"/>
              <a:t>June</a:t>
            </a:r>
            <a:r>
              <a:rPr lang="it-IT" sz="2200" dirty="0"/>
              <a:t> 2019, the EU Commission published </a:t>
            </a:r>
            <a:r>
              <a:rPr lang="it-IT" sz="2200" u="sng" dirty="0">
                <a:solidFill>
                  <a:srgbClr val="EE7B0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guidelines on reporting </a:t>
            </a:r>
            <a:r>
              <a:rPr lang="it-IT" sz="2200" b="1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CLIMATE-RELATED</a:t>
            </a:r>
            <a:r>
              <a:rPr lang="it-IT" sz="2200" b="1" u="sng" dirty="0">
                <a:solidFill>
                  <a:srgbClr val="EE7B0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information</a:t>
            </a:r>
            <a:r>
              <a:rPr lang="it-IT" sz="2200" dirty="0"/>
              <a:t>, which in </a:t>
            </a:r>
            <a:r>
              <a:rPr lang="it-IT" sz="2200" dirty="0" err="1"/>
              <a:t>practice</a:t>
            </a:r>
            <a:r>
              <a:rPr lang="it-IT" sz="2200" dirty="0"/>
              <a:t> </a:t>
            </a:r>
            <a:r>
              <a:rPr lang="it-IT" sz="2200" dirty="0" err="1"/>
              <a:t>consist</a:t>
            </a:r>
            <a:r>
              <a:rPr lang="it-IT" sz="2200" dirty="0"/>
              <a:t> of a new </a:t>
            </a:r>
            <a:r>
              <a:rPr lang="it-IT" sz="2200" dirty="0" err="1"/>
              <a:t>supplement</a:t>
            </a:r>
            <a:r>
              <a:rPr lang="it-IT" sz="2200" dirty="0"/>
              <a:t> to the existing </a:t>
            </a:r>
            <a:r>
              <a:rPr lang="it-IT" sz="2200" dirty="0" err="1"/>
              <a:t>guidelines</a:t>
            </a:r>
            <a:r>
              <a:rPr lang="it-IT" sz="2200" dirty="0"/>
              <a:t> on non-</a:t>
            </a:r>
            <a:r>
              <a:rPr lang="it-IT" sz="2200" dirty="0" err="1"/>
              <a:t>financial</a:t>
            </a:r>
            <a:r>
              <a:rPr lang="it-IT" sz="2200" dirty="0"/>
              <a:t> reporting, which </a:t>
            </a:r>
            <a:r>
              <a:rPr lang="it-IT" sz="2200" dirty="0" err="1"/>
              <a:t>remain</a:t>
            </a:r>
            <a:r>
              <a:rPr lang="it-IT" sz="2200" dirty="0"/>
              <a:t> </a:t>
            </a:r>
            <a:r>
              <a:rPr lang="it-IT" sz="2200" dirty="0" err="1"/>
              <a:t>applicable</a:t>
            </a:r>
            <a:r>
              <a:rPr lang="it-IT" sz="2200" dirty="0"/>
              <a:t>.</a:t>
            </a:r>
          </a:p>
          <a:p>
            <a:pPr algn="ctr">
              <a:lnSpc>
                <a:spcPct val="90000"/>
              </a:lnSpc>
            </a:pPr>
            <a:endParaRPr lang="en-US" sz="22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A85B55A-02BF-0F4A-A814-96363F458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105" y="5236654"/>
            <a:ext cx="6528816" cy="162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98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2EC450-DAB6-E840-9877-2FD742390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40257"/>
            <a:ext cx="7729728" cy="1188720"/>
          </a:xfrm>
        </p:spPr>
        <p:txBody>
          <a:bodyPr/>
          <a:lstStyle/>
          <a:p>
            <a:r>
              <a:rPr lang="en-US" dirty="0"/>
              <a:t>2019 GUIDELINES ON </a:t>
            </a:r>
            <a:br>
              <a:rPr lang="en-US" dirty="0"/>
            </a:br>
            <a:r>
              <a:rPr lang="en-US" dirty="0"/>
              <a:t>CLIMATE-RELATED INFORMATION</a:t>
            </a:r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FC532EAE-04BE-784E-A3DA-291F7ACE2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5544" y="2134065"/>
            <a:ext cx="4295667" cy="460888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8673FED-A4D3-514B-BBDB-410AC122B2D4}"/>
              </a:ext>
            </a:extLst>
          </p:cNvPr>
          <p:cNvSpPr txBox="1"/>
          <p:nvPr/>
        </p:nvSpPr>
        <p:spPr>
          <a:xfrm>
            <a:off x="6096000" y="2033964"/>
            <a:ext cx="4419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THEY INTRODUCE THE CONCEPT OF «</a:t>
            </a:r>
            <a:r>
              <a:rPr lang="en-US" sz="2000" b="1" i="1" u="sng" dirty="0"/>
              <a:t>DOUBLE MATERIALITY</a:t>
            </a:r>
            <a:r>
              <a:rPr lang="en-US" sz="2000" b="1" u="sng" dirty="0"/>
              <a:t>»: </a:t>
            </a:r>
          </a:p>
          <a:p>
            <a:pPr algn="ctr"/>
            <a:endParaRPr lang="en-US" sz="2000" b="1" u="sng" dirty="0"/>
          </a:p>
          <a:p>
            <a:pPr algn="ctr"/>
            <a:r>
              <a:rPr lang="en-US" sz="2000" b="1" u="sng" dirty="0"/>
              <a:t>«</a:t>
            </a:r>
            <a:r>
              <a:rPr lang="en-US" sz="2000" b="1" u="sng" dirty="0">
                <a:solidFill>
                  <a:srgbClr val="FF0000"/>
                </a:solidFill>
              </a:rPr>
              <a:t>FINANCIAL</a:t>
            </a:r>
            <a:r>
              <a:rPr lang="en-US" sz="2000" b="1" u="sng" dirty="0"/>
              <a:t>» MATERIALITY </a:t>
            </a:r>
          </a:p>
          <a:p>
            <a:pPr algn="ctr"/>
            <a:endParaRPr lang="en-US" sz="2000" b="1" u="sng" dirty="0"/>
          </a:p>
          <a:p>
            <a:pPr algn="ctr"/>
            <a:endParaRPr lang="en-US" sz="2000" b="1" u="sng" dirty="0"/>
          </a:p>
          <a:p>
            <a:pPr algn="ctr"/>
            <a:r>
              <a:rPr lang="en-US" sz="2000" b="1" u="sng" dirty="0"/>
              <a:t>«</a:t>
            </a:r>
            <a:r>
              <a:rPr lang="en-US" sz="2000" b="1" u="sng" dirty="0">
                <a:solidFill>
                  <a:schemeClr val="accent1"/>
                </a:solidFill>
              </a:rPr>
              <a:t>ENVIRONMENTAL</a:t>
            </a:r>
            <a:r>
              <a:rPr lang="en-US" sz="2000" b="1" u="sng" dirty="0"/>
              <a:t> AND SOCIAL» MATERIALITY</a:t>
            </a:r>
          </a:p>
          <a:p>
            <a:pPr algn="ctr"/>
            <a:endParaRPr lang="en-US" sz="2000" b="1" u="sng" dirty="0"/>
          </a:p>
          <a:p>
            <a:pPr algn="ctr"/>
            <a:r>
              <a:rPr lang="en-US" sz="2000" cap="small" dirty="0"/>
              <a:t>M. </a:t>
            </a:r>
            <a:r>
              <a:rPr lang="en-US" sz="2000" cap="small" dirty="0" err="1"/>
              <a:t>Täger</a:t>
            </a:r>
            <a:r>
              <a:rPr lang="en-US" sz="2000" cap="small" dirty="0"/>
              <a:t>, </a:t>
            </a:r>
            <a:r>
              <a:rPr lang="en-US" sz="2000" i="1" dirty="0"/>
              <a:t>‘Double Materiality’: What is It and Why Does It Matter?</a:t>
            </a:r>
            <a:r>
              <a:rPr lang="en-US" sz="2000" dirty="0"/>
              <a:t>, Commentary, 21 April 2021, LSE Grantham Research Institute on Climate Change and the Environment, available </a:t>
            </a:r>
            <a:r>
              <a:rPr lang="en-US" sz="2000" i="1" dirty="0">
                <a:hlinkClick r:id="rId3"/>
              </a:rPr>
              <a:t>online</a:t>
            </a:r>
            <a:r>
              <a:rPr lang="en-US" sz="2000" dirty="0"/>
              <a:t>. </a:t>
            </a:r>
            <a:endParaRPr lang="en-US" sz="2000" b="1" u="sng" dirty="0"/>
          </a:p>
        </p:txBody>
      </p:sp>
      <p:sp>
        <p:nvSpPr>
          <p:cNvPr id="3" name="Croce 2">
            <a:extLst>
              <a:ext uri="{FF2B5EF4-FFF2-40B4-BE49-F238E27FC236}">
                <a16:creationId xmlns:a16="http://schemas.microsoft.com/office/drawing/2014/main" id="{70B3BDF7-4F3E-7547-9516-F8969CDB7E60}"/>
              </a:ext>
            </a:extLst>
          </p:cNvPr>
          <p:cNvSpPr/>
          <p:nvPr/>
        </p:nvSpPr>
        <p:spPr>
          <a:xfrm>
            <a:off x="8095130" y="3751729"/>
            <a:ext cx="430305" cy="416859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7659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97E0A6-8327-F240-A146-3BB9F868D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«</a:t>
            </a:r>
            <a:r>
              <a:rPr lang="en-US" dirty="0" err="1"/>
              <a:t>AUThentic</a:t>
            </a:r>
            <a:r>
              <a:rPr lang="en-US" dirty="0"/>
              <a:t> interpretation»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00202D-4B9E-0543-B1BF-8B6E5C2E8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Art. 1 NFRD: «</a:t>
            </a:r>
            <a:r>
              <a:rPr lang="it-IT" sz="2200" dirty="0"/>
              <a:t>Large </a:t>
            </a:r>
            <a:r>
              <a:rPr lang="it-IT" sz="2200" dirty="0" err="1"/>
              <a:t>undertakings</a:t>
            </a:r>
            <a:r>
              <a:rPr lang="it-IT" sz="2200" dirty="0"/>
              <a:t> which are public-</a:t>
            </a:r>
            <a:r>
              <a:rPr lang="it-IT" sz="2200" dirty="0" err="1"/>
              <a:t>interest</a:t>
            </a:r>
            <a:r>
              <a:rPr lang="it-IT" sz="2200" dirty="0"/>
              <a:t> </a:t>
            </a:r>
            <a:r>
              <a:rPr lang="it-IT" sz="2200" dirty="0" err="1"/>
              <a:t>entities</a:t>
            </a:r>
            <a:r>
              <a:rPr lang="it-IT" sz="2200" dirty="0"/>
              <a:t> </a:t>
            </a:r>
            <a:r>
              <a:rPr lang="it-IT" sz="2200" dirty="0" err="1"/>
              <a:t>exceeding</a:t>
            </a:r>
            <a:r>
              <a:rPr lang="it-IT" sz="2200" dirty="0"/>
              <a:t> on </a:t>
            </a:r>
            <a:r>
              <a:rPr lang="it-IT" sz="2200" dirty="0" err="1"/>
              <a:t>their</a:t>
            </a:r>
            <a:r>
              <a:rPr lang="it-IT" sz="2200" dirty="0"/>
              <a:t> balance </a:t>
            </a:r>
            <a:r>
              <a:rPr lang="it-IT" sz="2200" dirty="0" err="1"/>
              <a:t>sheet</a:t>
            </a:r>
            <a:r>
              <a:rPr lang="it-IT" sz="2200" dirty="0"/>
              <a:t> </a:t>
            </a:r>
            <a:r>
              <a:rPr lang="it-IT" sz="2200" dirty="0" err="1"/>
              <a:t>dates</a:t>
            </a:r>
            <a:r>
              <a:rPr lang="it-IT" sz="2200" dirty="0"/>
              <a:t> the </a:t>
            </a:r>
            <a:r>
              <a:rPr lang="it-IT" sz="2200" dirty="0" err="1"/>
              <a:t>criterion</a:t>
            </a:r>
            <a:r>
              <a:rPr lang="it-IT" sz="2200" dirty="0"/>
              <a:t> of the </a:t>
            </a:r>
            <a:r>
              <a:rPr lang="it-IT" sz="2200" dirty="0" err="1"/>
              <a:t>average</a:t>
            </a:r>
            <a:r>
              <a:rPr lang="it-IT" sz="2200" dirty="0"/>
              <a:t> </a:t>
            </a:r>
            <a:r>
              <a:rPr lang="it-IT" sz="2200" dirty="0" err="1"/>
              <a:t>number</a:t>
            </a:r>
            <a:r>
              <a:rPr lang="it-IT" sz="2200" dirty="0"/>
              <a:t> of 500 </a:t>
            </a:r>
            <a:r>
              <a:rPr lang="it-IT" sz="2200" dirty="0" err="1"/>
              <a:t>employees</a:t>
            </a:r>
            <a:r>
              <a:rPr lang="it-IT" sz="2200" dirty="0"/>
              <a:t> </a:t>
            </a:r>
            <a:r>
              <a:rPr lang="it-IT" sz="2200" dirty="0" err="1"/>
              <a:t>during</a:t>
            </a:r>
            <a:r>
              <a:rPr lang="it-IT" sz="2200" dirty="0"/>
              <a:t> the financial year </a:t>
            </a:r>
            <a:r>
              <a:rPr lang="it-IT" sz="2200" dirty="0" err="1"/>
              <a:t>shall</a:t>
            </a:r>
            <a:r>
              <a:rPr lang="it-IT" sz="2200" dirty="0"/>
              <a:t> include in the management report a non-financial statement </a:t>
            </a:r>
            <a:r>
              <a:rPr lang="it-IT" sz="2200" dirty="0" err="1"/>
              <a:t>containing</a:t>
            </a:r>
            <a:r>
              <a:rPr lang="it-IT" sz="2200" dirty="0"/>
              <a:t> information to the </a:t>
            </a:r>
            <a:r>
              <a:rPr lang="it-IT" sz="2200" dirty="0" err="1"/>
              <a:t>extent</a:t>
            </a:r>
            <a:r>
              <a:rPr lang="it-IT" sz="2200" dirty="0"/>
              <a:t> </a:t>
            </a:r>
            <a:r>
              <a:rPr lang="it-IT" sz="2200" dirty="0" err="1"/>
              <a:t>necessary</a:t>
            </a:r>
            <a:r>
              <a:rPr lang="it-IT" sz="2200" dirty="0"/>
              <a:t> for an </a:t>
            </a:r>
            <a:r>
              <a:rPr lang="it-IT" sz="2200" dirty="0" err="1"/>
              <a:t>understanding</a:t>
            </a:r>
            <a:r>
              <a:rPr lang="it-IT" sz="2200" dirty="0"/>
              <a:t> of the </a:t>
            </a:r>
            <a:r>
              <a:rPr lang="it-IT" sz="2200" dirty="0" err="1"/>
              <a:t>undertaking's</a:t>
            </a:r>
            <a:r>
              <a:rPr lang="it-IT" sz="2200" dirty="0"/>
              <a:t> </a:t>
            </a:r>
            <a:r>
              <a:rPr lang="it-IT" sz="2200" b="1" u="sng" dirty="0" err="1">
                <a:highlight>
                  <a:srgbClr val="00FF00"/>
                </a:highlight>
              </a:rPr>
              <a:t>development</a:t>
            </a:r>
            <a:r>
              <a:rPr lang="it-IT" sz="2200" b="1" u="sng" dirty="0">
                <a:highlight>
                  <a:srgbClr val="00FF00"/>
                </a:highlight>
              </a:rPr>
              <a:t>, performance, position</a:t>
            </a:r>
            <a:r>
              <a:rPr lang="it-IT" sz="2200" dirty="0">
                <a:highlight>
                  <a:srgbClr val="00FF00"/>
                </a:highlight>
              </a:rPr>
              <a:t> </a:t>
            </a:r>
            <a:r>
              <a:rPr lang="it-IT" sz="2200" dirty="0"/>
              <a:t>and </a:t>
            </a:r>
            <a:r>
              <a:rPr lang="it-IT" sz="2200" b="1" u="sng" dirty="0">
                <a:highlight>
                  <a:srgbClr val="00FFFF"/>
                </a:highlight>
              </a:rPr>
              <a:t>impact of </a:t>
            </a:r>
            <a:r>
              <a:rPr lang="it-IT" sz="2200" b="1" u="sng" dirty="0" err="1">
                <a:highlight>
                  <a:srgbClr val="00FFFF"/>
                </a:highlight>
              </a:rPr>
              <a:t>its</a:t>
            </a:r>
            <a:r>
              <a:rPr lang="it-IT" sz="2200" b="1" u="sng" dirty="0">
                <a:highlight>
                  <a:srgbClr val="00FFFF"/>
                </a:highlight>
              </a:rPr>
              <a:t> </a:t>
            </a:r>
            <a:r>
              <a:rPr lang="it-IT" sz="2200" b="1" u="sng" dirty="0" err="1">
                <a:highlight>
                  <a:srgbClr val="00FFFF"/>
                </a:highlight>
              </a:rPr>
              <a:t>activity</a:t>
            </a:r>
            <a:r>
              <a:rPr lang="it-IT" sz="2200" dirty="0"/>
              <a:t>, </a:t>
            </a:r>
            <a:r>
              <a:rPr lang="it-IT" sz="2200" dirty="0" err="1"/>
              <a:t>relating</a:t>
            </a:r>
            <a:r>
              <a:rPr lang="it-IT" sz="2200" dirty="0"/>
              <a:t> to, </a:t>
            </a:r>
            <a:r>
              <a:rPr lang="it-IT" sz="2200" dirty="0" err="1"/>
              <a:t>as</a:t>
            </a:r>
            <a:r>
              <a:rPr lang="it-IT" sz="2200" dirty="0"/>
              <a:t> a minimum […]»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55667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70DA70-CF7D-A74A-A360-D1BD1287F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3613"/>
            <a:ext cx="7729728" cy="1188720"/>
          </a:xfrm>
        </p:spPr>
        <p:txBody>
          <a:bodyPr/>
          <a:lstStyle/>
          <a:p>
            <a:r>
              <a:rPr lang="en-US" dirty="0"/>
              <a:t>«double MATERIALITY»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AD39BF-913B-B84E-AECF-719F23756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«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CFCDA1C1-7550-D344-8208-D32F28FC5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33" y="1909560"/>
            <a:ext cx="10684933" cy="455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11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C188FE-E68F-774A-8B47-676261B68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003" y="558293"/>
            <a:ext cx="7729728" cy="118872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D149E63-4382-9E43-8F31-085D7E189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87693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73AA491-8F96-2144-B637-57DCA493E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4" y="628650"/>
            <a:ext cx="10583332" cy="55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92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0F4C1C-9908-6841-BBEC-002BB6A45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AA8A1E5-A870-684E-B3DD-31F8F8DDC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064"/>
            <a:ext cx="12327467" cy="6849936"/>
          </a:xfrm>
        </p:spPr>
      </p:pic>
    </p:spTree>
    <p:extLst>
      <p:ext uri="{BB962C8B-B14F-4D97-AF65-F5344CB8AC3E}">
        <p14:creationId xmlns:p14="http://schemas.microsoft.com/office/powerpoint/2010/main" val="2440554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FBC5FB-4916-7B44-9CA3-003C660D5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378" y="399076"/>
            <a:ext cx="5894832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CURRENT PROBLEMS </a:t>
            </a:r>
            <a:br>
              <a:rPr lang="en-US" dirty="0"/>
            </a:br>
            <a:r>
              <a:rPr lang="en-US" dirty="0"/>
              <a:t>AFFECTING «NFRD»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D580EF-5A8A-4ABF-9E6D-348F4CB65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315" y="964692"/>
            <a:ext cx="398678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EB8B70-B26A-4BC2-96FF-B4060E769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907" y="1128683"/>
            <a:ext cx="36576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AC96134-EDF3-CE42-9359-50F8ED1A2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09" r="12937" b="-3"/>
          <a:stretch/>
        </p:blipFill>
        <p:spPr>
          <a:xfrm>
            <a:off x="1127499" y="1587796"/>
            <a:ext cx="3328416" cy="369034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3D6AA7A-3A72-D94D-9980-5617206BDA73}"/>
              </a:ext>
            </a:extLst>
          </p:cNvPr>
          <p:cNvSpPr txBox="1"/>
          <p:nvPr/>
        </p:nvSpPr>
        <p:spPr>
          <a:xfrm>
            <a:off x="5430368" y="1919151"/>
            <a:ext cx="6404581" cy="4102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Non-Financial Reporting Directive (NFRD) requires certain large companies to report on social, employee and environmental matters, human rights, bribery and corruption. Currently, the information reported by companies </a:t>
            </a:r>
            <a:r>
              <a:rPr lang="en-US" sz="16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does not meet users’ needs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(investors, civil society and others). </a:t>
            </a:r>
          </a:p>
          <a:p>
            <a:pPr indent="-228600"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Some companies from whom users need information </a:t>
            </a:r>
            <a:r>
              <a:rPr lang="en-US" sz="16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 not report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Even when companies do report, the information is usually </a:t>
            </a:r>
            <a:r>
              <a:rPr lang="en-US" sz="16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not sufficiently relevant, comparable, reliable or easy to access and use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User demand for non-financial information is expected to increase significantly so these problems will intensify. </a:t>
            </a:r>
          </a:p>
          <a:p>
            <a:pPr indent="-228600"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lack of adequate non-financial information for investors and civil society </a:t>
            </a:r>
            <a:r>
              <a:rPr lang="en-US" sz="16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creates investment risks, inhibits financial flows to activities that address the sustainability crisis, and creates an accountability gap between companies and society.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[…] The </a:t>
            </a:r>
            <a:r>
              <a:rPr lang="en-US" sz="16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flexibility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 lack of specificity in the NFRD is one reason for this. In addition, there are </a:t>
            </a:r>
            <a:r>
              <a:rPr lang="en-US" sz="16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many overlapping reporting standards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frameworks, and consequently no consensus on what companies should report. 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24444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8569FA-4D79-794C-AA7F-974708CA6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442602"/>
            <a:ext cx="4486656" cy="1645920"/>
          </a:xfrm>
        </p:spPr>
        <p:txBody>
          <a:bodyPr>
            <a:normAutofit/>
          </a:bodyPr>
          <a:lstStyle/>
          <a:p>
            <a:r>
              <a:rPr lang="it-IT" sz="2000" dirty="0"/>
              <a:t>TOWARDS THE «CORPORATE SUSTAINABILITY REPORTING DIRECTIVE» (CSRD)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906AE28-E14F-ED45-B65F-570678C17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593" y="2314738"/>
            <a:ext cx="4972813" cy="1239894"/>
          </a:xfrm>
        </p:spPr>
        <p:txBody>
          <a:bodyPr>
            <a:noAutofit/>
          </a:bodyPr>
          <a:lstStyle/>
          <a:p>
            <a:r>
              <a:rPr lang="it-IT" sz="1800" dirty="0">
                <a:solidFill>
                  <a:schemeClr val="bg1"/>
                </a:solidFill>
              </a:rPr>
              <a:t>It </a:t>
            </a:r>
            <a:r>
              <a:rPr lang="it-IT" sz="1800" dirty="0" err="1">
                <a:solidFill>
                  <a:schemeClr val="bg1"/>
                </a:solidFill>
              </a:rPr>
              <a:t>will</a:t>
            </a:r>
            <a:r>
              <a:rPr lang="it-IT" sz="1800" dirty="0">
                <a:solidFill>
                  <a:schemeClr val="bg1"/>
                </a:solidFill>
              </a:rPr>
              <a:t>:</a:t>
            </a:r>
          </a:p>
          <a:p>
            <a:r>
              <a:rPr lang="it-IT" sz="1800" dirty="0">
                <a:solidFill>
                  <a:schemeClr val="bg1"/>
                </a:solidFill>
              </a:rPr>
              <a:t>- </a:t>
            </a:r>
            <a:r>
              <a:rPr lang="it-IT" sz="1800" b="1" u="sng" dirty="0" err="1">
                <a:solidFill>
                  <a:schemeClr val="bg1"/>
                </a:solidFill>
              </a:rPr>
              <a:t>Extend</a:t>
            </a:r>
            <a:r>
              <a:rPr lang="it-IT" sz="1800" dirty="0">
                <a:solidFill>
                  <a:schemeClr val="bg1"/>
                </a:solidFill>
              </a:rPr>
              <a:t> the scope to </a:t>
            </a:r>
            <a:r>
              <a:rPr lang="it-IT" sz="1800" dirty="0" err="1">
                <a:solidFill>
                  <a:schemeClr val="bg1"/>
                </a:solidFill>
              </a:rPr>
              <a:t>all</a:t>
            </a:r>
            <a:r>
              <a:rPr lang="it-IT" sz="1800" dirty="0">
                <a:solidFill>
                  <a:schemeClr val="bg1"/>
                </a:solidFill>
              </a:rPr>
              <a:t> large companies and </a:t>
            </a:r>
            <a:r>
              <a:rPr lang="it-IT" sz="1800" dirty="0" err="1">
                <a:solidFill>
                  <a:schemeClr val="bg1"/>
                </a:solidFill>
              </a:rPr>
              <a:t>all</a:t>
            </a:r>
            <a:r>
              <a:rPr lang="it-IT" sz="1800" dirty="0">
                <a:solidFill>
                  <a:schemeClr val="bg1"/>
                </a:solidFill>
              </a:rPr>
              <a:t> companies </a:t>
            </a:r>
            <a:r>
              <a:rPr lang="it-IT" sz="1800" dirty="0" err="1">
                <a:solidFill>
                  <a:schemeClr val="bg1"/>
                </a:solidFill>
              </a:rPr>
              <a:t>listed</a:t>
            </a:r>
            <a:r>
              <a:rPr lang="it-IT" sz="1800" dirty="0">
                <a:solidFill>
                  <a:schemeClr val="bg1"/>
                </a:solidFill>
              </a:rPr>
              <a:t> on </a:t>
            </a:r>
            <a:r>
              <a:rPr lang="it-IT" sz="1800" dirty="0" err="1">
                <a:solidFill>
                  <a:schemeClr val="bg1"/>
                </a:solidFill>
              </a:rPr>
              <a:t>regulated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markets</a:t>
            </a:r>
            <a:r>
              <a:rPr lang="it-IT" sz="1800" dirty="0">
                <a:solidFill>
                  <a:schemeClr val="bg1"/>
                </a:solidFill>
              </a:rPr>
              <a:t> (</a:t>
            </a:r>
            <a:r>
              <a:rPr lang="it-IT" sz="1800" dirty="0" err="1">
                <a:solidFill>
                  <a:schemeClr val="bg1"/>
                </a:solidFill>
              </a:rPr>
              <a:t>except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listed</a:t>
            </a:r>
            <a:r>
              <a:rPr lang="it-IT" sz="1800" dirty="0">
                <a:solidFill>
                  <a:schemeClr val="bg1"/>
                </a:solidFill>
              </a:rPr>
              <a:t> micro-</a:t>
            </a:r>
            <a:r>
              <a:rPr lang="it-IT" sz="1800" dirty="0" err="1">
                <a:solidFill>
                  <a:schemeClr val="bg1"/>
                </a:solidFill>
              </a:rPr>
              <a:t>enterprises</a:t>
            </a:r>
            <a:r>
              <a:rPr lang="it-IT" sz="1800" dirty="0">
                <a:solidFill>
                  <a:schemeClr val="bg1"/>
                </a:solidFill>
              </a:rPr>
              <a:t>);</a:t>
            </a:r>
          </a:p>
          <a:p>
            <a:pPr marL="285750" indent="-285750">
              <a:buFontTx/>
              <a:buChar char="-"/>
            </a:pPr>
            <a:r>
              <a:rPr lang="it-IT" sz="1800" dirty="0">
                <a:solidFill>
                  <a:schemeClr val="bg1"/>
                </a:solidFill>
              </a:rPr>
              <a:t>- </a:t>
            </a:r>
            <a:r>
              <a:rPr lang="it-IT" sz="1800" b="1" u="sng" dirty="0" err="1">
                <a:solidFill>
                  <a:schemeClr val="bg1"/>
                </a:solidFill>
              </a:rPr>
              <a:t>Require</a:t>
            </a:r>
            <a:r>
              <a:rPr lang="it-IT" sz="1800" dirty="0">
                <a:solidFill>
                  <a:schemeClr val="bg1"/>
                </a:solidFill>
              </a:rPr>
              <a:t> the audit (</a:t>
            </a:r>
            <a:r>
              <a:rPr lang="it-IT" sz="1800" dirty="0" err="1">
                <a:solidFill>
                  <a:schemeClr val="bg1"/>
                </a:solidFill>
              </a:rPr>
              <a:t>assurance</a:t>
            </a:r>
            <a:r>
              <a:rPr lang="it-IT" sz="1800" dirty="0">
                <a:solidFill>
                  <a:schemeClr val="bg1"/>
                </a:solidFill>
              </a:rPr>
              <a:t>) of </a:t>
            </a:r>
            <a:r>
              <a:rPr lang="it-IT" sz="1800" dirty="0" err="1">
                <a:solidFill>
                  <a:schemeClr val="bg1"/>
                </a:solidFill>
              </a:rPr>
              <a:t>reported</a:t>
            </a:r>
            <a:r>
              <a:rPr lang="it-IT" sz="1800" dirty="0">
                <a:solidFill>
                  <a:schemeClr val="bg1"/>
                </a:solidFill>
              </a:rPr>
              <a:t> information;</a:t>
            </a:r>
          </a:p>
          <a:p>
            <a:r>
              <a:rPr lang="it-IT" sz="1800" dirty="0">
                <a:solidFill>
                  <a:schemeClr val="bg1"/>
                </a:solidFill>
              </a:rPr>
              <a:t>- </a:t>
            </a:r>
            <a:r>
              <a:rPr lang="it-IT" sz="1800" b="1" u="sng" dirty="0">
                <a:solidFill>
                  <a:schemeClr val="bg1"/>
                </a:solidFill>
              </a:rPr>
              <a:t>Introduce</a:t>
            </a:r>
            <a:r>
              <a:rPr lang="it-IT" sz="1800" dirty="0">
                <a:solidFill>
                  <a:schemeClr val="bg1"/>
                </a:solidFill>
              </a:rPr>
              <a:t> more </a:t>
            </a:r>
            <a:r>
              <a:rPr lang="it-IT" sz="1800" dirty="0" err="1">
                <a:solidFill>
                  <a:schemeClr val="bg1"/>
                </a:solidFill>
              </a:rPr>
              <a:t>detailed</a:t>
            </a:r>
            <a:r>
              <a:rPr lang="it-IT" sz="1800" dirty="0">
                <a:solidFill>
                  <a:schemeClr val="bg1"/>
                </a:solidFill>
              </a:rPr>
              <a:t> reporting requirements, and a </a:t>
            </a:r>
            <a:r>
              <a:rPr lang="it-IT" sz="1800" dirty="0" err="1">
                <a:solidFill>
                  <a:schemeClr val="bg1"/>
                </a:solidFill>
              </a:rPr>
              <a:t>requirement</a:t>
            </a:r>
            <a:r>
              <a:rPr lang="it-IT" sz="1800" dirty="0">
                <a:solidFill>
                  <a:schemeClr val="bg1"/>
                </a:solidFill>
              </a:rPr>
              <a:t> to report </a:t>
            </a:r>
            <a:r>
              <a:rPr lang="it-IT" sz="1800" dirty="0" err="1">
                <a:solidFill>
                  <a:schemeClr val="bg1"/>
                </a:solidFill>
              </a:rPr>
              <a:t>according</a:t>
            </a:r>
            <a:r>
              <a:rPr lang="it-IT" sz="1800" dirty="0">
                <a:solidFill>
                  <a:schemeClr val="bg1"/>
                </a:solidFill>
              </a:rPr>
              <a:t> to </a:t>
            </a:r>
            <a:r>
              <a:rPr lang="it-IT" sz="1800" dirty="0" err="1">
                <a:solidFill>
                  <a:schemeClr val="bg1"/>
                </a:solidFill>
              </a:rPr>
              <a:t>mandatory</a:t>
            </a:r>
            <a:r>
              <a:rPr lang="it-IT" sz="1800" dirty="0">
                <a:solidFill>
                  <a:schemeClr val="bg1"/>
                </a:solidFill>
              </a:rPr>
              <a:t> EU </a:t>
            </a:r>
            <a:r>
              <a:rPr lang="it-IT" sz="1800" dirty="0" err="1">
                <a:solidFill>
                  <a:schemeClr val="bg1"/>
                </a:solidFill>
              </a:rPr>
              <a:t>sustainability</a:t>
            </a:r>
            <a:r>
              <a:rPr lang="it-IT" sz="1800" dirty="0">
                <a:solidFill>
                  <a:schemeClr val="bg1"/>
                </a:solidFill>
              </a:rPr>
              <a:t> reporting </a:t>
            </a:r>
            <a:r>
              <a:rPr lang="it-IT" sz="1800" dirty="0" err="1">
                <a:solidFill>
                  <a:schemeClr val="bg1"/>
                </a:solidFill>
              </a:rPr>
              <a:t>standards</a:t>
            </a:r>
            <a:r>
              <a:rPr lang="it-IT" sz="1800" dirty="0">
                <a:solidFill>
                  <a:schemeClr val="bg1"/>
                </a:solidFill>
              </a:rPr>
              <a:t>;</a:t>
            </a:r>
          </a:p>
          <a:p>
            <a:r>
              <a:rPr lang="it-IT" sz="1800" dirty="0">
                <a:solidFill>
                  <a:schemeClr val="bg1"/>
                </a:solidFill>
              </a:rPr>
              <a:t>- </a:t>
            </a:r>
            <a:r>
              <a:rPr lang="it-IT" sz="1800" b="1" u="sng" dirty="0" err="1">
                <a:solidFill>
                  <a:schemeClr val="bg1"/>
                </a:solidFill>
              </a:rPr>
              <a:t>Require</a:t>
            </a:r>
            <a:r>
              <a:rPr lang="it-IT" sz="1800" dirty="0">
                <a:solidFill>
                  <a:schemeClr val="bg1"/>
                </a:solidFill>
              </a:rPr>
              <a:t> companies to </a:t>
            </a:r>
            <a:r>
              <a:rPr lang="it-IT" sz="1800" dirty="0" err="1">
                <a:solidFill>
                  <a:schemeClr val="bg1"/>
                </a:solidFill>
              </a:rPr>
              <a:t>digitally</a:t>
            </a:r>
            <a:r>
              <a:rPr lang="it-IT" sz="1800" dirty="0">
                <a:solidFill>
                  <a:schemeClr val="bg1"/>
                </a:solidFill>
              </a:rPr>
              <a:t> ‘</a:t>
            </a:r>
            <a:r>
              <a:rPr lang="it-IT" sz="1800" dirty="0" err="1">
                <a:solidFill>
                  <a:schemeClr val="bg1"/>
                </a:solidFill>
              </a:rPr>
              <a:t>tag</a:t>
            </a:r>
            <a:r>
              <a:rPr lang="it-IT" sz="1800" dirty="0">
                <a:solidFill>
                  <a:schemeClr val="bg1"/>
                </a:solidFill>
              </a:rPr>
              <a:t>’ the </a:t>
            </a:r>
            <a:r>
              <a:rPr lang="it-IT" sz="1800" dirty="0" err="1">
                <a:solidFill>
                  <a:schemeClr val="bg1"/>
                </a:solidFill>
              </a:rPr>
              <a:t>reported</a:t>
            </a:r>
            <a:r>
              <a:rPr lang="it-IT" sz="1800" dirty="0">
                <a:solidFill>
                  <a:schemeClr val="bg1"/>
                </a:solidFill>
              </a:rPr>
              <a:t> information, so it </a:t>
            </a:r>
            <a:r>
              <a:rPr lang="it-IT" sz="1800" dirty="0" err="1">
                <a:solidFill>
                  <a:schemeClr val="bg1"/>
                </a:solidFill>
              </a:rPr>
              <a:t>is</a:t>
            </a:r>
            <a:r>
              <a:rPr lang="it-IT" sz="1800" dirty="0">
                <a:solidFill>
                  <a:schemeClr val="bg1"/>
                </a:solidFill>
              </a:rPr>
              <a:t> machine </a:t>
            </a:r>
            <a:r>
              <a:rPr lang="it-IT" sz="1800" dirty="0" err="1">
                <a:solidFill>
                  <a:schemeClr val="bg1"/>
                </a:solidFill>
              </a:rPr>
              <a:t>readable</a:t>
            </a:r>
            <a:r>
              <a:rPr lang="it-IT" sz="1800" dirty="0">
                <a:solidFill>
                  <a:schemeClr val="bg1"/>
                </a:solidFill>
              </a:rPr>
              <a:t> and </a:t>
            </a:r>
            <a:r>
              <a:rPr lang="it-IT" sz="1800" dirty="0" err="1">
                <a:solidFill>
                  <a:schemeClr val="bg1"/>
                </a:solidFill>
              </a:rPr>
              <a:t>feeds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into</a:t>
            </a:r>
            <a:r>
              <a:rPr lang="it-IT" sz="1800" dirty="0">
                <a:solidFill>
                  <a:schemeClr val="bg1"/>
                </a:solidFill>
              </a:rPr>
              <a:t> the </a:t>
            </a:r>
            <a:r>
              <a:rPr lang="it-IT" sz="1800" dirty="0" err="1">
                <a:solidFill>
                  <a:schemeClr val="bg1"/>
                </a:solidFill>
              </a:rPr>
              <a:t>European</a:t>
            </a:r>
            <a:r>
              <a:rPr lang="it-IT" sz="1800" dirty="0">
                <a:solidFill>
                  <a:schemeClr val="bg1"/>
                </a:solidFill>
              </a:rPr>
              <a:t> single </a:t>
            </a:r>
            <a:r>
              <a:rPr lang="it-IT" sz="1800" dirty="0" err="1">
                <a:solidFill>
                  <a:schemeClr val="bg1"/>
                </a:solidFill>
              </a:rPr>
              <a:t>access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point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envisaged</a:t>
            </a:r>
            <a:r>
              <a:rPr lang="it-IT" sz="1800" dirty="0">
                <a:solidFill>
                  <a:schemeClr val="bg1"/>
                </a:solidFill>
              </a:rPr>
              <a:t> in the capital </a:t>
            </a:r>
            <a:r>
              <a:rPr lang="it-IT" sz="1800" dirty="0" err="1">
                <a:solidFill>
                  <a:schemeClr val="bg1"/>
                </a:solidFill>
              </a:rPr>
              <a:t>markets</a:t>
            </a:r>
            <a:r>
              <a:rPr lang="it-IT" sz="1800" dirty="0">
                <a:solidFill>
                  <a:schemeClr val="bg1"/>
                </a:solidFill>
              </a:rPr>
              <a:t> union </a:t>
            </a:r>
            <a:r>
              <a:rPr lang="it-IT" sz="1800" dirty="0" err="1">
                <a:solidFill>
                  <a:schemeClr val="bg1"/>
                </a:solidFill>
              </a:rPr>
              <a:t>action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>
                <a:solidFill>
                  <a:schemeClr val="bg1"/>
                </a:solidFill>
              </a:rPr>
              <a:t>plan</a:t>
            </a:r>
            <a:r>
              <a:rPr lang="it-IT" sz="1800" dirty="0">
                <a:solidFill>
                  <a:schemeClr val="bg1"/>
                </a:solidFill>
              </a:rPr>
              <a:t>.</a:t>
            </a:r>
          </a:p>
          <a:p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EECDF0-8CEF-4E73-8645-863EBE497F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E45ADC4-FDF4-0547-BAE4-131F67B5E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514" y="666750"/>
            <a:ext cx="545897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508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rosso&#10;&#10;Descrizione generata automaticamente">
            <a:extLst>
              <a:ext uri="{FF2B5EF4-FFF2-40B4-BE49-F238E27FC236}">
                <a16:creationId xmlns:a16="http://schemas.microsoft.com/office/drawing/2014/main" id="{8D89C0BB-5D57-074D-BFC2-6A24AB55E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6348" r="3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DEA182B-DBE8-5440-8663-EDDC76EA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noFill/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it-IT">
                <a:solidFill>
                  <a:schemeClr val="tx1"/>
                </a:solidFill>
              </a:rPr>
              <a:t>Mandated companies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9F39E5-5E51-5447-92BA-0732901C0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076" y="2791325"/>
            <a:ext cx="8571847" cy="348478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sz="2800" dirty="0"/>
              <a:t>The </a:t>
            </a:r>
            <a:r>
              <a:rPr lang="it-IT" sz="2800" dirty="0" err="1"/>
              <a:t>proposed</a:t>
            </a:r>
            <a:r>
              <a:rPr lang="it-IT" sz="2800" dirty="0"/>
              <a:t> option </a:t>
            </a:r>
            <a:r>
              <a:rPr lang="it-IT" sz="2800" dirty="0" err="1"/>
              <a:t>would</a:t>
            </a:r>
            <a:r>
              <a:rPr lang="it-IT" sz="2800" dirty="0"/>
              <a:t> </a:t>
            </a:r>
            <a:r>
              <a:rPr lang="it-IT" sz="2800" dirty="0" err="1"/>
              <a:t>ensure</a:t>
            </a:r>
            <a:r>
              <a:rPr lang="it-IT" sz="2800" dirty="0"/>
              <a:t> that </a:t>
            </a:r>
            <a:r>
              <a:rPr lang="it-IT" sz="2800" dirty="0" err="1"/>
              <a:t>approximately</a:t>
            </a:r>
            <a:r>
              <a:rPr lang="it-IT" sz="2800" dirty="0"/>
              <a:t> </a:t>
            </a:r>
            <a:r>
              <a:rPr lang="it-IT" sz="2800" b="1" u="sng" dirty="0"/>
              <a:t>49 000</a:t>
            </a:r>
            <a:r>
              <a:rPr lang="it-IT" sz="2800" dirty="0"/>
              <a:t> companies report </a:t>
            </a:r>
            <a:r>
              <a:rPr lang="it-IT" sz="2800" dirty="0" err="1"/>
              <a:t>such</a:t>
            </a:r>
            <a:r>
              <a:rPr lang="it-IT" sz="2800" dirty="0"/>
              <a:t> information (75% of the turnover of </a:t>
            </a:r>
            <a:r>
              <a:rPr lang="it-IT" sz="2800" dirty="0" err="1"/>
              <a:t>all</a:t>
            </a:r>
            <a:r>
              <a:rPr lang="it-IT" sz="2800" dirty="0"/>
              <a:t> </a:t>
            </a:r>
            <a:r>
              <a:rPr lang="it-IT" sz="2800" dirty="0" err="1"/>
              <a:t>limited</a:t>
            </a:r>
            <a:r>
              <a:rPr lang="it-IT" sz="2800" dirty="0"/>
              <a:t> </a:t>
            </a:r>
            <a:r>
              <a:rPr lang="it-IT" sz="2800" dirty="0" err="1"/>
              <a:t>liability</a:t>
            </a:r>
            <a:r>
              <a:rPr lang="it-IT" sz="2800" dirty="0"/>
              <a:t> companies), </a:t>
            </a:r>
            <a:r>
              <a:rPr lang="it-IT" sz="2800" dirty="0" err="1"/>
              <a:t>compared</a:t>
            </a:r>
            <a:r>
              <a:rPr lang="it-IT" sz="2800" dirty="0"/>
              <a:t> to the </a:t>
            </a:r>
            <a:r>
              <a:rPr lang="it-IT" sz="2800" dirty="0" err="1"/>
              <a:t>current</a:t>
            </a:r>
            <a:r>
              <a:rPr lang="it-IT" sz="2800" dirty="0"/>
              <a:t> </a:t>
            </a:r>
            <a:r>
              <a:rPr lang="it-IT" sz="2800" b="1" u="sng" dirty="0"/>
              <a:t>11 600</a:t>
            </a:r>
            <a:r>
              <a:rPr lang="it-IT" sz="2800" dirty="0"/>
              <a:t> companies (47% of the turnover of </a:t>
            </a:r>
            <a:r>
              <a:rPr lang="it-IT" sz="2800" dirty="0" err="1"/>
              <a:t>all</a:t>
            </a:r>
            <a:r>
              <a:rPr lang="it-IT" sz="2800" dirty="0"/>
              <a:t> </a:t>
            </a:r>
            <a:r>
              <a:rPr lang="it-IT" sz="2800" dirty="0" err="1"/>
              <a:t>limited</a:t>
            </a:r>
            <a:r>
              <a:rPr lang="it-IT" sz="2800" dirty="0"/>
              <a:t> </a:t>
            </a:r>
            <a:r>
              <a:rPr lang="it-IT" sz="2800" dirty="0" err="1"/>
              <a:t>liability</a:t>
            </a:r>
            <a:r>
              <a:rPr lang="it-IT" sz="2800" dirty="0"/>
              <a:t> companies). </a:t>
            </a:r>
          </a:p>
          <a:p>
            <a:pPr marL="0" indent="0" algn="ctr">
              <a:buNone/>
            </a:pPr>
            <a:endParaRPr lang="it-IT" sz="2800" dirty="0"/>
          </a:p>
          <a:p>
            <a:pPr marL="0" indent="0" algn="ctr">
              <a:buNone/>
            </a:pPr>
            <a:endParaRPr lang="it-IT" sz="2800" dirty="0"/>
          </a:p>
          <a:p>
            <a:pPr marL="0" indent="0" algn="ctr">
              <a:buNone/>
            </a:pPr>
            <a:r>
              <a:rPr lang="it-IT" sz="2800" b="1" u="sng" dirty="0"/>
              <a:t>PROPORTIONALITY</a:t>
            </a:r>
            <a:r>
              <a:rPr lang="it-IT" sz="2800" dirty="0"/>
              <a:t>!</a:t>
            </a:r>
          </a:p>
          <a:p>
            <a:pPr marL="0" indent="0" algn="ctr">
              <a:buNone/>
            </a:pPr>
            <a:endParaRPr lang="it-IT" sz="2800" dirty="0"/>
          </a:p>
          <a:p>
            <a:pPr marL="0" indent="0" algn="ctr">
              <a:buNone/>
            </a:pPr>
            <a:endParaRPr lang="it-IT" sz="2800" dirty="0"/>
          </a:p>
          <a:p>
            <a:pPr algn="ctr"/>
            <a:endParaRPr lang="it-IT" sz="2800" dirty="0"/>
          </a:p>
        </p:txBody>
      </p:sp>
      <p:sp>
        <p:nvSpPr>
          <p:cNvPr id="5" name="Freccia giù 4">
            <a:extLst>
              <a:ext uri="{FF2B5EF4-FFF2-40B4-BE49-F238E27FC236}">
                <a16:creationId xmlns:a16="http://schemas.microsoft.com/office/drawing/2014/main" id="{A56AE574-54E9-C14F-A6F9-93EE253C0CDE}"/>
              </a:ext>
            </a:extLst>
          </p:cNvPr>
          <p:cNvSpPr/>
          <p:nvPr/>
        </p:nvSpPr>
        <p:spPr>
          <a:xfrm>
            <a:off x="5805053" y="4821382"/>
            <a:ext cx="581891" cy="67887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8756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17489D-1229-AB40-B333-E5D88695C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978776"/>
            <a:ext cx="5925310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dirty="0"/>
              <a:t>«PROPORTIONALITY» </a:t>
            </a:r>
            <a:r>
              <a:rPr lang="en-US" sz="2400"/>
              <a:t>and administrative SANCTIONS</a:t>
            </a:r>
            <a:endParaRPr lang="en-US" sz="2400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94B69C39-3069-B640-BBDB-80009F403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00" r="30973" b="-1"/>
          <a:stretch/>
        </p:blipFill>
        <p:spPr>
          <a:xfrm>
            <a:off x="20" y="10"/>
            <a:ext cx="4657325" cy="685799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92E50C-CC14-434D-9E22-5A1C6D5052E7}"/>
              </a:ext>
            </a:extLst>
          </p:cNvPr>
          <p:cNvSpPr txBox="1"/>
          <p:nvPr/>
        </p:nvSpPr>
        <p:spPr>
          <a:xfrm>
            <a:off x="5445496" y="2640692"/>
            <a:ext cx="5925310" cy="3255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 defTabSz="914400">
              <a:spcBef>
                <a:spcPts val="1000"/>
              </a:spcBef>
              <a:buClr>
                <a:schemeClr val="accent2"/>
              </a:buClr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Art. 8 Legislative Decree No. 254/2016</a:t>
            </a:r>
          </a:p>
          <a:p>
            <a:pPr indent="-228600" algn="ctr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28600" algn="ctr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1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Not provided at all 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-&gt; </a:t>
            </a:r>
            <a:r>
              <a:rPr lang="en-US" sz="21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20.000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</a:t>
            </a:r>
            <a:r>
              <a:rPr lang="en-US" sz="21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100.000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euros (reduced to 1/3 if the deposit occurs within 30 days)</a:t>
            </a:r>
          </a:p>
          <a:p>
            <a:pPr marL="285750" indent="-228600" algn="ctr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1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Not compliant 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(in general) -&gt; </a:t>
            </a:r>
            <a:r>
              <a:rPr lang="en-US" sz="21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20.000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</a:t>
            </a:r>
            <a:r>
              <a:rPr lang="en-US" sz="21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100.000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euros</a:t>
            </a:r>
          </a:p>
          <a:p>
            <a:pPr marL="285750" indent="-228600" algn="ctr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1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Not true or omission of «material» facts 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-&gt; </a:t>
            </a:r>
            <a:r>
              <a:rPr lang="en-US" sz="21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50.000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</a:t>
            </a:r>
            <a:r>
              <a:rPr lang="en-US" sz="21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150.000</a:t>
            </a: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euros (+ potential criminal sanctions) </a:t>
            </a:r>
          </a:p>
          <a:p>
            <a:pPr marL="285750" indent="-228600" algn="ctr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ctr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965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B23EC1-8525-2B4A-AB4A-EAA2166F8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834640"/>
            <a:ext cx="7729728" cy="1737360"/>
          </a:xfrm>
        </p:spPr>
        <p:txBody>
          <a:bodyPr>
            <a:noAutofit/>
          </a:bodyPr>
          <a:lstStyle/>
          <a:p>
            <a:r>
              <a:rPr lang="it-IT" sz="3600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256710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F6204C-A8C9-7F4E-AE9E-C98F8EB96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UNION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767B59-95FC-B84F-99F1-910734EEB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MANDATORY DISCLOSURE FOR LARGE UNDERTAKINGS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CURRENT REGIME -&gt; </a:t>
            </a:r>
            <a:r>
              <a:rPr lang="en-US" b="1" u="sng" dirty="0"/>
              <a:t>DIRECTIVE 2014/95/EU </a:t>
            </a:r>
            <a:r>
              <a:rPr lang="en-US" dirty="0"/>
              <a:t>(SO-CALLED «NON-FINANCIAL REPORTING DIRECTIVE», FROM NOW ON ALSO «NFRD»)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TRANSPOSED INTO NATIONAL (ITALIAN) LAW THROUGH </a:t>
            </a:r>
            <a:r>
              <a:rPr lang="en-US" b="1" u="sng" dirty="0"/>
              <a:t>LEGISLATIVE DECREE NO. 254/2016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6B9ED04E-4497-6F49-8A85-8EA18517D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318" y="5432612"/>
            <a:ext cx="5955364" cy="142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2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B7FB9F-59F2-7140-9426-E387D258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0" y="370937"/>
            <a:ext cx="3044953" cy="1972611"/>
          </a:xfrm>
        </p:spPr>
        <p:txBody>
          <a:bodyPr>
            <a:noAutofit/>
          </a:bodyPr>
          <a:lstStyle/>
          <a:p>
            <a:r>
              <a:rPr lang="en-US" sz="2400" dirty="0"/>
              <a:t> «CORPORATE SUSTAINABILITY REPORTING DIRECTIVE»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653F98-BD8F-5A44-992C-665FF00D4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0" y="2640691"/>
            <a:ext cx="3044952" cy="4036153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it-IT" sz="3400" dirty="0"/>
              <a:t>On April 21°, 2021, the Commission adopted a proposal for a </a:t>
            </a:r>
            <a:r>
              <a:rPr lang="it-IT" sz="3400" b="1" u="sng" dirty="0"/>
              <a:t>«Corporate Sustainability Reporting Directive» </a:t>
            </a:r>
            <a:r>
              <a:rPr lang="it-IT" sz="3400" dirty="0"/>
              <a:t>(from now on, «CSRD», amending and extending the existing requirements.</a:t>
            </a:r>
          </a:p>
          <a:p>
            <a:pPr algn="ctr"/>
            <a:endParaRPr lang="it-IT" sz="2000" dirty="0"/>
          </a:p>
          <a:p>
            <a:pPr marL="0" indent="0" algn="ctr">
              <a:buNone/>
            </a:pPr>
            <a:r>
              <a:rPr lang="it-IT" sz="2600" dirty="0"/>
              <a:t>[*First reports published in 2024, covering financial year 2023]</a:t>
            </a:r>
            <a:endParaRPr lang="en-US" sz="2600" dirty="0"/>
          </a:p>
        </p:txBody>
      </p:sp>
      <p:pic>
        <p:nvPicPr>
          <p:cNvPr id="5" name="Picture 4" descr="Magnifying glass showing decling performance">
            <a:extLst>
              <a:ext uri="{FF2B5EF4-FFF2-40B4-BE49-F238E27FC236}">
                <a16:creationId xmlns:a16="http://schemas.microsoft.com/office/drawing/2014/main" id="{45B84C3C-CB5A-4B23-9956-4CC4CF8628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633" b="-1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83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AFE831-85EE-744D-84D4-71FAF71D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757" y="846272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rgbClr val="262626"/>
                </a:solidFill>
              </a:rPr>
              <a:t>2) BALANCING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19192F-61A5-744B-B439-0C64E50AC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3757" y="2692426"/>
            <a:ext cx="4475892" cy="304254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dirty="0">
                <a:solidFill>
                  <a:schemeClr val="tx1"/>
                </a:solidFill>
              </a:rPr>
              <a:t>Balancing consists in finding an </a:t>
            </a:r>
            <a:r>
              <a:rPr lang="it-IT" sz="2400" b="1" u="sng" dirty="0">
                <a:solidFill>
                  <a:schemeClr val="tx1"/>
                </a:solidFill>
              </a:rPr>
              <a:t>equilibrated solution </a:t>
            </a:r>
            <a:r>
              <a:rPr lang="it-IT" sz="2400" dirty="0">
                <a:solidFill>
                  <a:schemeClr val="tx1"/>
                </a:solidFill>
              </a:rPr>
              <a:t>between the two sides of a set of scales, protecting </a:t>
            </a:r>
            <a:r>
              <a:rPr lang="it-IT" sz="2400" i="1" dirty="0">
                <a:solidFill>
                  <a:schemeClr val="tx1"/>
                </a:solidFill>
              </a:rPr>
              <a:t>both</a:t>
            </a:r>
            <a:r>
              <a:rPr lang="it-IT" sz="2400" dirty="0">
                <a:solidFill>
                  <a:schemeClr val="tx1"/>
                </a:solidFill>
              </a:rPr>
              <a:t> rights, trying not to sacrifice one in favour of the other; the solution adopted should be the one that allows one of the rights to be applied </a:t>
            </a:r>
            <a:r>
              <a:rPr lang="it-IT" sz="2400" i="1" dirty="0">
                <a:solidFill>
                  <a:schemeClr val="tx1"/>
                </a:solidFill>
              </a:rPr>
              <a:t>with the least sacrifice</a:t>
            </a:r>
            <a:r>
              <a:rPr lang="it-IT" sz="2400" dirty="0">
                <a:solidFill>
                  <a:schemeClr val="tx1"/>
                </a:solidFill>
              </a:rPr>
              <a:t> of the other.</a:t>
            </a:r>
            <a:r>
              <a:rPr lang="it-IT" sz="2400" cap="small" dirty="0">
                <a:solidFill>
                  <a:schemeClr val="tx1"/>
                </a:solidFill>
              </a:rPr>
              <a:t> </a:t>
            </a:r>
            <a:endParaRPr lang="it-IT" sz="2400" dirty="0">
              <a:solidFill>
                <a:schemeClr val="tx1"/>
              </a:solidFill>
            </a:endParaRPr>
          </a:p>
          <a:p>
            <a:pPr algn="ctr"/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5A813EC-853F-1F43-9AA1-A4E9601A0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676" y="1596471"/>
            <a:ext cx="4159568" cy="413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70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C4CC40-17BA-1242-B737-FCE27F001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53" y="1128683"/>
            <a:ext cx="3523946" cy="877555"/>
          </a:xfrm>
        </p:spPr>
        <p:txBody>
          <a:bodyPr>
            <a:normAutofit/>
          </a:bodyPr>
          <a:lstStyle/>
          <a:p>
            <a:r>
              <a:rPr lang="it-IT" sz="2000" dirty="0"/>
              <a:t>3) PROPORTIONALITY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26BA06-CF27-4758-82AA-3AF2193ED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53" y="2234632"/>
            <a:ext cx="3523946" cy="3666618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Fundamental principle of the EU legal system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Art 5, para 4, TEU: «Under the principle of proportionality, the </a:t>
            </a:r>
            <a:r>
              <a:rPr lang="en-US" sz="2000" i="1" dirty="0"/>
              <a:t>content</a:t>
            </a:r>
            <a:r>
              <a:rPr lang="en-US" sz="2000" dirty="0"/>
              <a:t> and </a:t>
            </a:r>
            <a:r>
              <a:rPr lang="en-US" sz="2000" i="1" dirty="0"/>
              <a:t>form</a:t>
            </a:r>
            <a:r>
              <a:rPr lang="en-US" sz="2000" dirty="0"/>
              <a:t> of Union action </a:t>
            </a:r>
            <a:r>
              <a:rPr lang="en-US" sz="2000" b="1" u="sng" dirty="0"/>
              <a:t>shall not exceed what is necessary to achieve the objectives</a:t>
            </a:r>
            <a:r>
              <a:rPr lang="en-US" sz="2000" dirty="0"/>
              <a:t> of the Treaties».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dirty="0"/>
              <a:t>(See also Arts 69, 192, 276 TFEU)</a:t>
            </a:r>
          </a:p>
          <a:p>
            <a:pPr algn="ctr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A6A8C2-8B3A-4AD3-AFCC-F1D3F1F02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F64937-39B5-4AB3-A2EF-EA689BA60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8870FCE-20F5-F541-A33F-2E1A6CC45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366" y="1506394"/>
            <a:ext cx="6227064" cy="384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49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AFE831-85EE-744D-84D4-71FAF71D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SOCIAL RESPONSIBILITY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19192F-61A5-744B-B439-0C64E50AC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65753"/>
            <a:ext cx="7729728" cy="3452205"/>
          </a:xfrm>
        </p:spPr>
        <p:txBody>
          <a:bodyPr>
            <a:noAutofit/>
          </a:bodyPr>
          <a:lstStyle/>
          <a:p>
            <a:r>
              <a:rPr lang="it-IT" sz="2400" cap="small" dirty="0"/>
              <a:t>H. Fleischer, </a:t>
            </a:r>
            <a:r>
              <a:rPr lang="it-IT" sz="2400" i="1" dirty="0"/>
              <a:t>Corporate Social Responsibility: Vermessung eines Forschungsfeldes aus rechtlicher Sicht</a:t>
            </a:r>
            <a:r>
              <a:rPr lang="it-IT" sz="2400" dirty="0"/>
              <a:t>, </a:t>
            </a:r>
            <a:r>
              <a:rPr lang="it-IT" sz="2400" i="1" dirty="0"/>
              <a:t>Max Planck Private Law Research Paper No. 18/28</a:t>
            </a:r>
            <a:r>
              <a:rPr lang="it-IT" sz="2400" dirty="0"/>
              <a:t>, p. 1 ss. </a:t>
            </a:r>
            <a:r>
              <a:rPr lang="en-US" sz="2400" dirty="0"/>
              <a:t>-&gt; more that 600.000 papers on SSRN </a:t>
            </a:r>
          </a:p>
          <a:p>
            <a:endParaRPr lang="en-US" sz="2400" dirty="0"/>
          </a:p>
          <a:p>
            <a:r>
              <a:rPr lang="it-IT" sz="2400" cap="small" dirty="0"/>
              <a:t>St. Augustine</a:t>
            </a:r>
            <a:r>
              <a:rPr lang="it-IT" sz="2400" dirty="0"/>
              <a:t> : «If nobody asks me, I know; but if I were desirous to explain it to one that should ask me, plainly I do not know».</a:t>
            </a:r>
          </a:p>
          <a:p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C8D845-6EDD-DD4F-B43F-8B20191EA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864" y="2765773"/>
            <a:ext cx="1231900" cy="118872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25AF041-5718-8544-9983-2CDED0109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864" y="4801569"/>
            <a:ext cx="1231900" cy="118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08176"/>
      </p:ext>
    </p:extLst>
  </p:cSld>
  <p:clrMapOvr>
    <a:masterClrMapping/>
  </p:clrMapOvr>
</p:sld>
</file>

<file path=ppt/theme/theme1.xml><?xml version="1.0" encoding="utf-8"?>
<a:theme xmlns:a="http://schemas.openxmlformats.org/drawingml/2006/main" name="Pacco">
  <a:themeElements>
    <a:clrScheme name="Verde gia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Pacc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co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1915</TotalTime>
  <Words>2495</Words>
  <Application>Microsoft Macintosh PowerPoint</Application>
  <PresentationFormat>Widescreen</PresentationFormat>
  <Paragraphs>200</Paragraphs>
  <Slides>45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48" baseType="lpstr">
      <vt:lpstr>Arial</vt:lpstr>
      <vt:lpstr>Gill Sans MT</vt:lpstr>
      <vt:lpstr>Pacco</vt:lpstr>
      <vt:lpstr>ESG DISCLOSURE, BALANCING AND PROPORTIONALITY: TOWARDS THE «CORPORATE SUSTAINABILITY REPORTING DIRECTIVE»</vt:lpstr>
      <vt:lpstr>PRELIMINARY CLARIFICATIONS</vt:lpstr>
      <vt:lpstr>1) ESG DISCLOSURE</vt:lpstr>
      <vt:lpstr>Presentazione standard di PowerPoint</vt:lpstr>
      <vt:lpstr>EUROPEAN UNION</vt:lpstr>
      <vt:lpstr> «CORPORATE SUSTAINABILITY REPORTING DIRECTIVE»</vt:lpstr>
      <vt:lpstr>2) BALANCING</vt:lpstr>
      <vt:lpstr>3) PROPORTIONALITY</vt:lpstr>
      <vt:lpstr>CORPORATE SOCIAL RESPONSIBILITY</vt:lpstr>
      <vt:lpstr>A DEFINITION OF CSR?</vt:lpstr>
      <vt:lpstr>DEFINITIONAL MINIMALISM</vt:lpstr>
      <vt:lpstr>ESSENTIAL FEATURES OF CSR</vt:lpstr>
      <vt:lpstr>(Italian) principles</vt:lpstr>
      <vt:lpstr>ART. 41 (NEW TEXT) CONSTITUTIONAL LAW NO 1/2022</vt:lpstr>
      <vt:lpstr>Art. 9 Italian constitution</vt:lpstr>
      <vt:lpstr>EUROPEAN PRINCIPLES</vt:lpstr>
      <vt:lpstr>ESG disclosure</vt:lpstr>
      <vt:lpstr>THE CURRENT REGIME</vt:lpstr>
      <vt:lpstr>«SUBJECTIVE SCOPE»</vt:lpstr>
      <vt:lpstr>«OBJECTIVE» SCOPE (i)</vt:lpstr>
      <vt:lpstr>«AS A MINIMUM»</vt:lpstr>
      <vt:lpstr>«OBJECTIVE» SCOPE (II)</vt:lpstr>
      <vt:lpstr>OBJECTIVE SCOPE (III)</vt:lpstr>
      <vt:lpstr>OBJECTIVE SCOPE (IV)</vt:lpstr>
      <vt:lpstr>«OBJECTIVE» SCOPE (v)</vt:lpstr>
      <vt:lpstr>«Comply or explain» mechanism</vt:lpstr>
      <vt:lpstr>«ONE-SIZE-FITS-ALL» RISK?</vt:lpstr>
      <vt:lpstr>«PRESUMPTIVE» TECHNIQUE</vt:lpstr>
      <vt:lpstr>WRONG PRESUMPTION</vt:lpstr>
      <vt:lpstr>A BREAk: the «EMPIRICAL» PART</vt:lpstr>
      <vt:lpstr>Presentazione standard di PowerPoint</vt:lpstr>
      <vt:lpstr>Presentazione standard di PowerPoint</vt:lpstr>
      <vt:lpstr>Presentazione standard di PowerPoint</vt:lpstr>
      <vt:lpstr>«BACK TO NORMATIVE»: THE NON-BINDING GUIDELINES (I)</vt:lpstr>
      <vt:lpstr>ACCOMPANYING GUIDELINES</vt:lpstr>
      <vt:lpstr>2019 GUIDELINES ON  CLIMATE-RELATED INFORMATION</vt:lpstr>
      <vt:lpstr>«AUThentic interpretation»</vt:lpstr>
      <vt:lpstr>«double MATERIALITY»</vt:lpstr>
      <vt:lpstr>Presentazione standard di PowerPoint</vt:lpstr>
      <vt:lpstr>Presentazione standard di PowerPoint</vt:lpstr>
      <vt:lpstr>CURRENT PROBLEMS  AFFECTING «NFRD»</vt:lpstr>
      <vt:lpstr>TOWARDS THE «CORPORATE SUSTAINABILITY REPORTING DIRECTIVE» (CSRD)</vt:lpstr>
      <vt:lpstr>Mandated companies</vt:lpstr>
      <vt:lpstr>«PROPORTIONALITY» and administrative SANCTIONS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 Financial disclosure  and corporate social responsibility: the end of the unternehmen an sich?</dc:title>
  <dc:creator>albertomattiaserafin@icloud.com</dc:creator>
  <cp:lastModifiedBy>albertomattiaserafin@icloud.com</cp:lastModifiedBy>
  <cp:revision>44</cp:revision>
  <dcterms:created xsi:type="dcterms:W3CDTF">2021-11-23T16:29:13Z</dcterms:created>
  <dcterms:modified xsi:type="dcterms:W3CDTF">2022-03-11T08:12:25Z</dcterms:modified>
</cp:coreProperties>
</file>