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29" r:id="rId4"/>
  </p:sldMasterIdLst>
  <p:notesMasterIdLst>
    <p:notesMasterId r:id="rId37"/>
  </p:notesMasterIdLst>
  <p:handoutMasterIdLst>
    <p:handoutMasterId r:id="rId38"/>
  </p:handoutMasterIdLst>
  <p:sldIdLst>
    <p:sldId id="399" r:id="rId5"/>
    <p:sldId id="401" r:id="rId6"/>
    <p:sldId id="413" r:id="rId7"/>
    <p:sldId id="444" r:id="rId8"/>
    <p:sldId id="430" r:id="rId9"/>
    <p:sldId id="431" r:id="rId10"/>
    <p:sldId id="438" r:id="rId11"/>
    <p:sldId id="405" r:id="rId12"/>
    <p:sldId id="434" r:id="rId13"/>
    <p:sldId id="404" r:id="rId14"/>
    <p:sldId id="406" r:id="rId15"/>
    <p:sldId id="407" r:id="rId16"/>
    <p:sldId id="408" r:id="rId17"/>
    <p:sldId id="442" r:id="rId18"/>
    <p:sldId id="443" r:id="rId19"/>
    <p:sldId id="414" r:id="rId20"/>
    <p:sldId id="416" r:id="rId21"/>
    <p:sldId id="417" r:id="rId22"/>
    <p:sldId id="418" r:id="rId23"/>
    <p:sldId id="419" r:id="rId24"/>
    <p:sldId id="420" r:id="rId25"/>
    <p:sldId id="421" r:id="rId26"/>
    <p:sldId id="422" r:id="rId27"/>
    <p:sldId id="423" r:id="rId28"/>
    <p:sldId id="424" r:id="rId29"/>
    <p:sldId id="439" r:id="rId30"/>
    <p:sldId id="425" r:id="rId31"/>
    <p:sldId id="426" r:id="rId32"/>
    <p:sldId id="427" r:id="rId33"/>
    <p:sldId id="440" r:id="rId34"/>
    <p:sldId id="445" r:id="rId35"/>
    <p:sldId id="410" r:id="rId36"/>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A02F45-3831-4314-B8A4-52848110CCFE}">
          <p14:sldIdLst>
            <p14:sldId id="399"/>
            <p14:sldId id="401"/>
            <p14:sldId id="413"/>
            <p14:sldId id="444"/>
            <p14:sldId id="430"/>
            <p14:sldId id="431"/>
            <p14:sldId id="438"/>
            <p14:sldId id="405"/>
            <p14:sldId id="434"/>
            <p14:sldId id="404"/>
            <p14:sldId id="406"/>
            <p14:sldId id="407"/>
            <p14:sldId id="408"/>
            <p14:sldId id="442"/>
            <p14:sldId id="443"/>
            <p14:sldId id="414"/>
            <p14:sldId id="416"/>
            <p14:sldId id="417"/>
            <p14:sldId id="418"/>
            <p14:sldId id="419"/>
            <p14:sldId id="420"/>
            <p14:sldId id="421"/>
            <p14:sldId id="422"/>
            <p14:sldId id="423"/>
            <p14:sldId id="424"/>
            <p14:sldId id="439"/>
            <p14:sldId id="425"/>
            <p14:sldId id="426"/>
            <p14:sldId id="427"/>
            <p14:sldId id="440"/>
            <p14:sldId id="445"/>
            <p14:sldId id="410"/>
          </p14:sldIdLst>
        </p14:section>
        <p14:section name="BACKGROUND" id="{CF07C957-3327-41AC-AE00-FA5F461C7C6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 Stephen (ENV)" initials="WS(" lastIdx="8" clrIdx="0">
    <p:extLst>
      <p:ext uri="{19B8F6BF-5375-455C-9EA6-DF929625EA0E}">
        <p15:presenceInfo xmlns:p15="http://schemas.microsoft.com/office/powerpoint/2012/main" userId="S-1-5-21-1606980848-2025429265-839522115-53333" providerId="AD"/>
      </p:ext>
    </p:extLst>
  </p:cmAuthor>
  <p:cmAuthor id="2" name="Calasso, Mariapaola" initials="CM" lastIdx="54" clrIdx="1">
    <p:extLst>
      <p:ext uri="{19B8F6BF-5375-455C-9EA6-DF929625EA0E}">
        <p15:presenceInfo xmlns:p15="http://schemas.microsoft.com/office/powerpoint/2012/main" userId="Calasso, Mariapaola" providerId="None"/>
      </p:ext>
    </p:extLst>
  </p:cmAuthor>
  <p:cmAuthor id="3" name="Bougas, Kastalie" initials="BK" lastIdx="41" clrIdx="2">
    <p:extLst>
      <p:ext uri="{19B8F6BF-5375-455C-9EA6-DF929625EA0E}">
        <p15:presenceInfo xmlns:p15="http://schemas.microsoft.com/office/powerpoint/2012/main" userId="S::kastalie.bougas@amecfw.com::db4cce06-9b97-4c9d-8ec2-e05e0de4acd8" providerId="AD"/>
      </p:ext>
    </p:extLst>
  </p:cmAuthor>
  <p:cmAuthor id="4" name="ZAZVORKOVA Karolina (ENV)" initials="ZK(" lastIdx="12" clrIdx="3">
    <p:extLst>
      <p:ext uri="{19B8F6BF-5375-455C-9EA6-DF929625EA0E}">
        <p15:presenceInfo xmlns:p15="http://schemas.microsoft.com/office/powerpoint/2012/main" userId="S-1-5-21-1606980848-2025429265-839522115-920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A17"/>
    <a:srgbClr val="7E8C74"/>
    <a:srgbClr val="D4D075"/>
    <a:srgbClr val="2D3D44"/>
    <a:srgbClr val="D5F7E7"/>
    <a:srgbClr val="EBEBEB"/>
    <a:srgbClr val="004494"/>
    <a:srgbClr val="FEE0C0"/>
    <a:srgbClr val="FFFF00"/>
    <a:srgbClr val="E9F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83050" autoAdjust="0"/>
  </p:normalViewPr>
  <p:slideViewPr>
    <p:cSldViewPr>
      <p:cViewPr varScale="1">
        <p:scale>
          <a:sx n="122" d="100"/>
          <a:sy n="122" d="100"/>
        </p:scale>
        <p:origin x="1224"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dirty="0"/>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dirty="0"/>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dirty="0"/>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‹N›</a:t>
            </a:fld>
            <a:endParaRPr lang="en-GB" dirty="0"/>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dirty="0"/>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dirty="0"/>
          </a:p>
        </p:txBody>
      </p:sp>
      <p:sp>
        <p:nvSpPr>
          <p:cNvPr id="8196" name="Rectangle 4"/>
          <p:cNvSpPr>
            <a:spLocks noGrp="1" noRot="1" noChangeAspect="1" noChangeArrowheads="1" noTextEdit="1"/>
          </p:cNvSpPr>
          <p:nvPr>
            <p:ph type="sldImg" idx="2"/>
          </p:nvPr>
        </p:nvSpPr>
        <p:spPr bwMode="auto">
          <a:xfrm>
            <a:off x="92075" y="744538"/>
            <a:ext cx="6615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dirty="0"/>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‹N›</a:t>
            </a:fld>
            <a:endParaRPr lang="en-GB" dirty="0"/>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336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86923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31899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9834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332414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1885248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94094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24120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p:txBody>
      </p:sp>
    </p:spTree>
    <p:extLst>
      <p:ext uri="{BB962C8B-B14F-4D97-AF65-F5344CB8AC3E}">
        <p14:creationId xmlns:p14="http://schemas.microsoft.com/office/powerpoint/2010/main" val="4226720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4051462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109040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691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3677301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4111044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1100" i="1" dirty="0"/>
          </a:p>
        </p:txBody>
      </p:sp>
    </p:spTree>
    <p:extLst>
      <p:ext uri="{BB962C8B-B14F-4D97-AF65-F5344CB8AC3E}">
        <p14:creationId xmlns:p14="http://schemas.microsoft.com/office/powerpoint/2010/main" val="3731216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1100" i="1" dirty="0"/>
          </a:p>
        </p:txBody>
      </p:sp>
    </p:spTree>
    <p:extLst>
      <p:ext uri="{BB962C8B-B14F-4D97-AF65-F5344CB8AC3E}">
        <p14:creationId xmlns:p14="http://schemas.microsoft.com/office/powerpoint/2010/main" val="16090538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35240973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2623837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2434348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318995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spcAft>
                <a:spcPts val="300"/>
              </a:spcAft>
            </a:pPr>
            <a:endParaRPr lang="en-GB" sz="850" i="1" dirty="0"/>
          </a:p>
          <a:p>
            <a:endParaRPr lang="en-GB" dirty="0"/>
          </a:p>
        </p:txBody>
      </p:sp>
    </p:spTree>
    <p:extLst>
      <p:ext uri="{BB962C8B-B14F-4D97-AF65-F5344CB8AC3E}">
        <p14:creationId xmlns:p14="http://schemas.microsoft.com/office/powerpoint/2010/main" val="128047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a:t>The </a:t>
            </a:r>
            <a:r>
              <a:rPr lang="fr-BE" dirty="0" err="1"/>
              <a:t>list</a:t>
            </a:r>
            <a:r>
              <a:rPr lang="fr-BE" dirty="0"/>
              <a:t> </a:t>
            </a:r>
            <a:r>
              <a:rPr lang="fr-BE" dirty="0" err="1"/>
              <a:t>is</a:t>
            </a:r>
            <a:r>
              <a:rPr lang="fr-BE" dirty="0"/>
              <a:t> not exhaustive  (monitoring organisations have not </a:t>
            </a:r>
            <a:r>
              <a:rPr lang="fr-BE" dirty="0" err="1"/>
              <a:t>functioned</a:t>
            </a:r>
            <a:r>
              <a:rPr lang="fr-BE" dirty="0"/>
              <a:t>, no </a:t>
            </a:r>
            <a:r>
              <a:rPr lang="fr-BE" dirty="0" err="1"/>
              <a:t>negative</a:t>
            </a:r>
            <a:r>
              <a:rPr lang="fr-BE" baseline="0" dirty="0"/>
              <a:t> impact for </a:t>
            </a:r>
            <a:r>
              <a:rPr lang="fr-BE" baseline="0" dirty="0" err="1"/>
              <a:t>SMEs</a:t>
            </a:r>
            <a:r>
              <a:rPr lang="fr-BE" baseline="0" dirty="0"/>
              <a:t> </a:t>
            </a:r>
            <a:r>
              <a:rPr lang="fr-BE" dirty="0"/>
              <a:t>, </a:t>
            </a:r>
            <a:r>
              <a:rPr lang="fr-BE" dirty="0" err="1"/>
              <a:t>product</a:t>
            </a:r>
            <a:r>
              <a:rPr lang="fr-BE" dirty="0"/>
              <a:t> scope to </a:t>
            </a:r>
            <a:r>
              <a:rPr lang="fr-BE" dirty="0" err="1"/>
              <a:t>recycled</a:t>
            </a:r>
            <a:r>
              <a:rPr lang="fr-BE" dirty="0"/>
              <a:t> </a:t>
            </a:r>
            <a:r>
              <a:rPr lang="fr-BE" dirty="0" err="1"/>
              <a:t>wood</a:t>
            </a:r>
            <a:r>
              <a:rPr lang="fr-BE" dirty="0"/>
              <a:t>) </a:t>
            </a:r>
            <a:r>
              <a:rPr lang="fr-BE" dirty="0" err="1"/>
              <a:t>etc</a:t>
            </a:r>
            <a:endParaRPr lang="fr-BE" dirty="0"/>
          </a:p>
          <a:p>
            <a:endParaRPr lang="fr-BE" dirty="0"/>
          </a:p>
          <a:p>
            <a:r>
              <a:rPr lang="fr-BE" dirty="0" err="1"/>
              <a:t>Overall</a:t>
            </a:r>
            <a:r>
              <a:rPr lang="fr-BE" dirty="0"/>
              <a:t>, the message </a:t>
            </a:r>
            <a:r>
              <a:rPr lang="fr-BE" dirty="0" err="1"/>
              <a:t>is</a:t>
            </a:r>
            <a:r>
              <a:rPr lang="fr-BE" dirty="0"/>
              <a:t> </a:t>
            </a:r>
            <a:r>
              <a:rPr lang="fr-BE" dirty="0" err="1"/>
              <a:t>that</a:t>
            </a:r>
            <a:r>
              <a:rPr lang="fr-BE" dirty="0"/>
              <a:t> due</a:t>
            </a:r>
            <a:r>
              <a:rPr lang="fr-BE" baseline="0" dirty="0"/>
              <a:t> diligence has </a:t>
            </a:r>
            <a:r>
              <a:rPr lang="fr-BE" baseline="0" dirty="0" err="1"/>
              <a:t>potential</a:t>
            </a:r>
            <a:r>
              <a:rPr lang="fr-BE" baseline="0" dirty="0"/>
              <a:t>, but </a:t>
            </a:r>
            <a:r>
              <a:rPr lang="fr-BE" baseline="0" dirty="0" err="1"/>
              <a:t>needed</a:t>
            </a:r>
            <a:r>
              <a:rPr lang="fr-BE" baseline="0" dirty="0"/>
              <a:t> to </a:t>
            </a:r>
            <a:r>
              <a:rPr lang="fr-BE" baseline="0" dirty="0" err="1"/>
              <a:t>be</a:t>
            </a:r>
            <a:r>
              <a:rPr lang="fr-BE" baseline="0" dirty="0"/>
              <a:t> </a:t>
            </a:r>
            <a:r>
              <a:rPr lang="fr-BE" baseline="0" dirty="0" err="1"/>
              <a:t>improved</a:t>
            </a:r>
            <a:r>
              <a:rPr lang="fr-BE" baseline="0" dirty="0"/>
              <a:t>, </a:t>
            </a:r>
            <a:r>
              <a:rPr lang="fr-BE" baseline="0" dirty="0" err="1"/>
              <a:t>including</a:t>
            </a:r>
            <a:r>
              <a:rPr lang="fr-BE" baseline="0" dirty="0"/>
              <a:t> </a:t>
            </a:r>
            <a:r>
              <a:rPr lang="fr-BE" baseline="0" dirty="0" err="1"/>
              <a:t>through</a:t>
            </a:r>
            <a:r>
              <a:rPr lang="fr-BE" baseline="0" dirty="0"/>
              <a:t> </a:t>
            </a:r>
            <a:r>
              <a:rPr lang="fr-BE" baseline="0" dirty="0" err="1"/>
              <a:t>other</a:t>
            </a:r>
            <a:r>
              <a:rPr lang="fr-BE" baseline="0" dirty="0"/>
              <a:t> </a:t>
            </a:r>
            <a:r>
              <a:rPr lang="fr-BE" baseline="0" dirty="0" err="1"/>
              <a:t>tools</a:t>
            </a:r>
            <a:r>
              <a:rPr lang="fr-BE" baseline="0" dirty="0"/>
              <a:t> (for </a:t>
            </a:r>
            <a:r>
              <a:rPr lang="fr-BE" baseline="0" dirty="0" err="1"/>
              <a:t>example</a:t>
            </a:r>
            <a:r>
              <a:rPr lang="fr-BE" baseline="0" dirty="0"/>
              <a:t> </a:t>
            </a:r>
            <a:r>
              <a:rPr lang="fr-BE" baseline="0" dirty="0" err="1"/>
              <a:t>benchmarking</a:t>
            </a:r>
            <a:r>
              <a:rPr lang="fr-BE" baseline="0" dirty="0"/>
              <a:t>).</a:t>
            </a:r>
          </a:p>
          <a:p>
            <a:endParaRPr lang="fr-BE" baseline="0" dirty="0"/>
          </a:p>
          <a:p>
            <a:r>
              <a:rPr lang="fr-BE" dirty="0"/>
              <a:t>How </a:t>
            </a:r>
            <a:r>
              <a:rPr lang="fr-BE" dirty="0" err="1"/>
              <a:t>these</a:t>
            </a:r>
            <a:r>
              <a:rPr lang="fr-BE" dirty="0"/>
              <a:t> issues have been </a:t>
            </a:r>
            <a:r>
              <a:rPr lang="fr-BE" dirty="0" err="1"/>
              <a:t>addressed</a:t>
            </a:r>
            <a:r>
              <a:rPr lang="fr-BE" dirty="0"/>
              <a:t> </a:t>
            </a:r>
          </a:p>
          <a:p>
            <a:pPr marL="228600" indent="-228600">
              <a:buFont typeface="+mj-lt"/>
              <a:buAutoNum type="arabicPeriod"/>
            </a:pPr>
            <a:r>
              <a:rPr lang="fr-BE" dirty="0"/>
              <a:t>More </a:t>
            </a:r>
            <a:r>
              <a:rPr lang="fr-BE" dirty="0" err="1"/>
              <a:t>precise</a:t>
            </a:r>
            <a:r>
              <a:rPr lang="fr-BE" dirty="0"/>
              <a:t> </a:t>
            </a:r>
            <a:r>
              <a:rPr lang="fr-BE" dirty="0" err="1"/>
              <a:t>definitions</a:t>
            </a:r>
            <a:r>
              <a:rPr lang="fr-BE" dirty="0"/>
              <a:t>, for </a:t>
            </a:r>
            <a:r>
              <a:rPr lang="fr-BE" dirty="0" err="1"/>
              <a:t>example</a:t>
            </a:r>
            <a:r>
              <a:rPr lang="fr-BE" dirty="0"/>
              <a:t> of non-</a:t>
            </a:r>
            <a:r>
              <a:rPr lang="fr-BE" dirty="0" err="1"/>
              <a:t>negligible</a:t>
            </a:r>
            <a:r>
              <a:rPr lang="fr-BE" dirty="0"/>
              <a:t> </a:t>
            </a:r>
            <a:r>
              <a:rPr lang="fr-BE" dirty="0" err="1"/>
              <a:t>risk</a:t>
            </a:r>
            <a:r>
              <a:rPr lang="fr-BE" dirty="0"/>
              <a:t>. </a:t>
            </a:r>
            <a:r>
              <a:rPr lang="fr-BE" dirty="0" err="1"/>
              <a:t>Also</a:t>
            </a:r>
            <a:r>
              <a:rPr lang="fr-BE" dirty="0"/>
              <a:t> more exhaustive description of due diligence </a:t>
            </a:r>
            <a:r>
              <a:rPr lang="fr-BE" dirty="0" err="1"/>
              <a:t>steps</a:t>
            </a:r>
            <a:r>
              <a:rPr lang="fr-BE" dirty="0"/>
              <a:t>, of the information to </a:t>
            </a:r>
            <a:r>
              <a:rPr lang="fr-BE" dirty="0" err="1"/>
              <a:t>be</a:t>
            </a:r>
            <a:r>
              <a:rPr lang="fr-BE" dirty="0"/>
              <a:t> </a:t>
            </a:r>
            <a:r>
              <a:rPr lang="fr-BE" dirty="0" err="1"/>
              <a:t>collected</a:t>
            </a:r>
            <a:r>
              <a:rPr lang="fr-BE" dirty="0"/>
              <a:t> (art 9) and of the </a:t>
            </a:r>
            <a:r>
              <a:rPr lang="fr-BE" dirty="0" err="1"/>
              <a:t>risk</a:t>
            </a:r>
            <a:r>
              <a:rPr lang="fr-BE" dirty="0"/>
              <a:t> </a:t>
            </a:r>
            <a:r>
              <a:rPr lang="fr-BE" dirty="0" err="1"/>
              <a:t>assessment</a:t>
            </a:r>
            <a:r>
              <a:rPr lang="fr-BE" baseline="0" dirty="0"/>
              <a:t> </a:t>
            </a:r>
            <a:r>
              <a:rPr lang="fr-BE" baseline="0" dirty="0" err="1"/>
              <a:t>criteria</a:t>
            </a:r>
            <a:r>
              <a:rPr lang="fr-BE" baseline="0" dirty="0"/>
              <a:t> (art 10), but </a:t>
            </a:r>
            <a:r>
              <a:rPr lang="fr-BE" baseline="0" dirty="0" err="1"/>
              <a:t>also</a:t>
            </a:r>
            <a:r>
              <a:rPr lang="fr-BE" baseline="0" dirty="0"/>
              <a:t> for </a:t>
            </a:r>
            <a:r>
              <a:rPr lang="fr-BE" baseline="0" dirty="0" err="1"/>
              <a:t>Competent</a:t>
            </a:r>
            <a:r>
              <a:rPr lang="fr-BE" baseline="0" dirty="0"/>
              <a:t> </a:t>
            </a:r>
            <a:r>
              <a:rPr lang="fr-BE" baseline="0" dirty="0" err="1"/>
              <a:t>authorities</a:t>
            </a:r>
            <a:r>
              <a:rPr lang="fr-BE" baseline="0" dirty="0"/>
              <a:t> (article 14, 15 and 16)</a:t>
            </a:r>
          </a:p>
          <a:p>
            <a:pPr marL="228600" indent="-228600">
              <a:buFont typeface="+mj-lt"/>
              <a:buAutoNum type="arabicPeriod"/>
            </a:pPr>
            <a:r>
              <a:rPr lang="fr-BE" baseline="0" dirty="0"/>
              <a:t>An </a:t>
            </a:r>
            <a:r>
              <a:rPr lang="fr-BE" baseline="0" dirty="0" err="1"/>
              <a:t>entire</a:t>
            </a:r>
            <a:r>
              <a:rPr lang="fr-BE" baseline="0" dirty="0"/>
              <a:t> </a:t>
            </a:r>
            <a:r>
              <a:rPr lang="fr-BE" baseline="0" dirty="0" err="1"/>
              <a:t>chapter</a:t>
            </a:r>
            <a:r>
              <a:rPr lang="fr-BE" baseline="0" dirty="0"/>
              <a:t> 4 </a:t>
            </a:r>
            <a:r>
              <a:rPr lang="fr-BE" baseline="0" dirty="0" err="1"/>
              <a:t>dedicated</a:t>
            </a:r>
            <a:r>
              <a:rPr lang="fr-BE" baseline="0" dirty="0"/>
              <a:t> to the </a:t>
            </a:r>
            <a:r>
              <a:rPr lang="fr-BE" baseline="0" dirty="0" err="1"/>
              <a:t>interplay</a:t>
            </a:r>
            <a:r>
              <a:rPr lang="fr-BE" baseline="0" dirty="0"/>
              <a:t> </a:t>
            </a:r>
            <a:r>
              <a:rPr lang="fr-BE" baseline="0" dirty="0" err="1"/>
              <a:t>between</a:t>
            </a:r>
            <a:r>
              <a:rPr lang="fr-BE" baseline="0" dirty="0"/>
              <a:t> CA and customs, </a:t>
            </a:r>
            <a:r>
              <a:rPr lang="fr-BE" baseline="0" dirty="0" err="1"/>
              <a:t>with</a:t>
            </a:r>
            <a:r>
              <a:rPr lang="fr-BE" baseline="0" dirty="0"/>
              <a:t> a </a:t>
            </a:r>
            <a:r>
              <a:rPr lang="fr-BE" baseline="0" dirty="0" err="1"/>
              <a:t>specific</a:t>
            </a:r>
            <a:r>
              <a:rPr lang="fr-BE" baseline="0" dirty="0"/>
              <a:t> </a:t>
            </a:r>
            <a:r>
              <a:rPr lang="fr-BE" baseline="0" dirty="0" err="1"/>
              <a:t>duty</a:t>
            </a:r>
            <a:r>
              <a:rPr lang="fr-BE" baseline="0" dirty="0"/>
              <a:t> of </a:t>
            </a:r>
            <a:r>
              <a:rPr lang="fr-BE" baseline="0" dirty="0" err="1"/>
              <a:t>cooperation</a:t>
            </a:r>
            <a:r>
              <a:rPr lang="fr-BE" baseline="0" dirty="0"/>
              <a:t> (article 25)</a:t>
            </a:r>
          </a:p>
          <a:p>
            <a:pPr marL="228600" indent="-228600">
              <a:buFont typeface="+mj-lt"/>
              <a:buAutoNum type="arabicPeriod"/>
            </a:pPr>
            <a:r>
              <a:rPr lang="fr-BE" baseline="0" dirty="0"/>
              <a:t>More </a:t>
            </a:r>
            <a:r>
              <a:rPr lang="fr-BE" baseline="0" dirty="0" err="1"/>
              <a:t>precise</a:t>
            </a:r>
            <a:r>
              <a:rPr lang="fr-BE" baseline="0" dirty="0"/>
              <a:t> description of the obligations of the </a:t>
            </a:r>
            <a:r>
              <a:rPr lang="fr-BE" baseline="0" dirty="0" err="1"/>
              <a:t>operators</a:t>
            </a:r>
            <a:r>
              <a:rPr lang="fr-BE" baseline="0" dirty="0"/>
              <a:t> and traders, (</a:t>
            </a:r>
            <a:r>
              <a:rPr lang="fr-BE" baseline="0" dirty="0" err="1"/>
              <a:t>including</a:t>
            </a:r>
            <a:r>
              <a:rPr lang="fr-BE" baseline="0" dirty="0"/>
              <a:t> art 4.4 </a:t>
            </a:r>
            <a:r>
              <a:rPr lang="fr-BE" baseline="0" dirty="0" err="1"/>
              <a:t>submission</a:t>
            </a:r>
            <a:r>
              <a:rPr lang="fr-BE" baseline="0" dirty="0"/>
              <a:t> of dd </a:t>
            </a:r>
            <a:r>
              <a:rPr lang="fr-BE" baseline="0" dirty="0" err="1"/>
              <a:t>statement</a:t>
            </a:r>
            <a:r>
              <a:rPr lang="fr-BE" baseline="0" dirty="0"/>
              <a:t>)</a:t>
            </a:r>
            <a:endParaRPr lang="fr-BE" dirty="0"/>
          </a:p>
        </p:txBody>
      </p:sp>
    </p:spTree>
    <p:extLst>
      <p:ext uri="{BB962C8B-B14F-4D97-AF65-F5344CB8AC3E}">
        <p14:creationId xmlns:p14="http://schemas.microsoft.com/office/powerpoint/2010/main" val="1709961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a:t>The </a:t>
            </a:r>
            <a:r>
              <a:rPr lang="fr-BE" dirty="0" err="1"/>
              <a:t>list</a:t>
            </a:r>
            <a:r>
              <a:rPr lang="fr-BE" dirty="0"/>
              <a:t> </a:t>
            </a:r>
            <a:r>
              <a:rPr lang="fr-BE" dirty="0" err="1"/>
              <a:t>is</a:t>
            </a:r>
            <a:r>
              <a:rPr lang="fr-BE" dirty="0"/>
              <a:t> not exhaustive  (monitoring organisations have not </a:t>
            </a:r>
            <a:r>
              <a:rPr lang="fr-BE" dirty="0" err="1"/>
              <a:t>functioned</a:t>
            </a:r>
            <a:r>
              <a:rPr lang="fr-BE" dirty="0"/>
              <a:t>, no </a:t>
            </a:r>
            <a:r>
              <a:rPr lang="fr-BE" dirty="0" err="1"/>
              <a:t>negative</a:t>
            </a:r>
            <a:r>
              <a:rPr lang="fr-BE" baseline="0" dirty="0"/>
              <a:t> impact for </a:t>
            </a:r>
            <a:r>
              <a:rPr lang="fr-BE" baseline="0" dirty="0" err="1"/>
              <a:t>SMEs</a:t>
            </a:r>
            <a:r>
              <a:rPr lang="fr-BE" baseline="0" dirty="0"/>
              <a:t> </a:t>
            </a:r>
            <a:r>
              <a:rPr lang="fr-BE" dirty="0"/>
              <a:t>, </a:t>
            </a:r>
            <a:r>
              <a:rPr lang="fr-BE" dirty="0" err="1"/>
              <a:t>product</a:t>
            </a:r>
            <a:r>
              <a:rPr lang="fr-BE" dirty="0"/>
              <a:t> scope to </a:t>
            </a:r>
            <a:r>
              <a:rPr lang="fr-BE" dirty="0" err="1"/>
              <a:t>recycled</a:t>
            </a:r>
            <a:r>
              <a:rPr lang="fr-BE" dirty="0"/>
              <a:t> </a:t>
            </a:r>
            <a:r>
              <a:rPr lang="fr-BE" dirty="0" err="1"/>
              <a:t>wood</a:t>
            </a:r>
            <a:r>
              <a:rPr lang="fr-BE" dirty="0"/>
              <a:t>) </a:t>
            </a:r>
            <a:r>
              <a:rPr lang="fr-BE" dirty="0" err="1"/>
              <a:t>etc</a:t>
            </a:r>
            <a:endParaRPr lang="fr-BE" dirty="0"/>
          </a:p>
          <a:p>
            <a:endParaRPr lang="fr-BE" dirty="0"/>
          </a:p>
          <a:p>
            <a:r>
              <a:rPr lang="fr-BE" dirty="0" err="1"/>
              <a:t>Overall</a:t>
            </a:r>
            <a:r>
              <a:rPr lang="fr-BE" dirty="0"/>
              <a:t>, the message </a:t>
            </a:r>
            <a:r>
              <a:rPr lang="fr-BE" dirty="0" err="1"/>
              <a:t>is</a:t>
            </a:r>
            <a:r>
              <a:rPr lang="fr-BE" dirty="0"/>
              <a:t> </a:t>
            </a:r>
            <a:r>
              <a:rPr lang="fr-BE" dirty="0" err="1"/>
              <a:t>that</a:t>
            </a:r>
            <a:r>
              <a:rPr lang="fr-BE" dirty="0"/>
              <a:t> due</a:t>
            </a:r>
            <a:r>
              <a:rPr lang="fr-BE" baseline="0" dirty="0"/>
              <a:t> diligence has </a:t>
            </a:r>
            <a:r>
              <a:rPr lang="fr-BE" baseline="0" dirty="0" err="1"/>
              <a:t>potential</a:t>
            </a:r>
            <a:r>
              <a:rPr lang="fr-BE" baseline="0" dirty="0"/>
              <a:t>, but </a:t>
            </a:r>
            <a:r>
              <a:rPr lang="fr-BE" baseline="0" dirty="0" err="1"/>
              <a:t>needed</a:t>
            </a:r>
            <a:r>
              <a:rPr lang="fr-BE" baseline="0" dirty="0"/>
              <a:t> to </a:t>
            </a:r>
            <a:r>
              <a:rPr lang="fr-BE" baseline="0" dirty="0" err="1"/>
              <a:t>be</a:t>
            </a:r>
            <a:r>
              <a:rPr lang="fr-BE" baseline="0" dirty="0"/>
              <a:t> </a:t>
            </a:r>
            <a:r>
              <a:rPr lang="fr-BE" baseline="0" dirty="0" err="1"/>
              <a:t>improved</a:t>
            </a:r>
            <a:r>
              <a:rPr lang="fr-BE" baseline="0" dirty="0"/>
              <a:t>, </a:t>
            </a:r>
            <a:r>
              <a:rPr lang="fr-BE" baseline="0" dirty="0" err="1"/>
              <a:t>including</a:t>
            </a:r>
            <a:r>
              <a:rPr lang="fr-BE" baseline="0" dirty="0"/>
              <a:t> </a:t>
            </a:r>
            <a:r>
              <a:rPr lang="fr-BE" baseline="0" dirty="0" err="1"/>
              <a:t>through</a:t>
            </a:r>
            <a:r>
              <a:rPr lang="fr-BE" baseline="0" dirty="0"/>
              <a:t> </a:t>
            </a:r>
            <a:r>
              <a:rPr lang="fr-BE" baseline="0" dirty="0" err="1"/>
              <a:t>other</a:t>
            </a:r>
            <a:r>
              <a:rPr lang="fr-BE" baseline="0" dirty="0"/>
              <a:t> </a:t>
            </a:r>
            <a:r>
              <a:rPr lang="fr-BE" baseline="0" dirty="0" err="1"/>
              <a:t>tools</a:t>
            </a:r>
            <a:r>
              <a:rPr lang="fr-BE" baseline="0" dirty="0"/>
              <a:t> (for </a:t>
            </a:r>
            <a:r>
              <a:rPr lang="fr-BE" baseline="0" dirty="0" err="1"/>
              <a:t>example</a:t>
            </a:r>
            <a:r>
              <a:rPr lang="fr-BE" baseline="0" dirty="0"/>
              <a:t> </a:t>
            </a:r>
            <a:r>
              <a:rPr lang="fr-BE" baseline="0" dirty="0" err="1"/>
              <a:t>benchmarking</a:t>
            </a:r>
            <a:r>
              <a:rPr lang="fr-BE" baseline="0" dirty="0"/>
              <a:t>).</a:t>
            </a:r>
          </a:p>
          <a:p>
            <a:endParaRPr lang="fr-BE" baseline="0" dirty="0"/>
          </a:p>
          <a:p>
            <a:r>
              <a:rPr lang="fr-BE" dirty="0"/>
              <a:t>How </a:t>
            </a:r>
            <a:r>
              <a:rPr lang="fr-BE" dirty="0" err="1"/>
              <a:t>these</a:t>
            </a:r>
            <a:r>
              <a:rPr lang="fr-BE" dirty="0"/>
              <a:t> issues have been </a:t>
            </a:r>
            <a:r>
              <a:rPr lang="fr-BE" dirty="0" err="1"/>
              <a:t>addressed</a:t>
            </a:r>
            <a:r>
              <a:rPr lang="fr-BE" dirty="0"/>
              <a:t> </a:t>
            </a:r>
          </a:p>
          <a:p>
            <a:pPr marL="228600" indent="-228600">
              <a:buFont typeface="+mj-lt"/>
              <a:buAutoNum type="arabicPeriod"/>
            </a:pPr>
            <a:r>
              <a:rPr lang="fr-BE" dirty="0"/>
              <a:t>More </a:t>
            </a:r>
            <a:r>
              <a:rPr lang="fr-BE" dirty="0" err="1"/>
              <a:t>precise</a:t>
            </a:r>
            <a:r>
              <a:rPr lang="fr-BE" dirty="0"/>
              <a:t> </a:t>
            </a:r>
            <a:r>
              <a:rPr lang="fr-BE" dirty="0" err="1"/>
              <a:t>definitions</a:t>
            </a:r>
            <a:r>
              <a:rPr lang="fr-BE" dirty="0"/>
              <a:t>, for </a:t>
            </a:r>
            <a:r>
              <a:rPr lang="fr-BE" dirty="0" err="1"/>
              <a:t>example</a:t>
            </a:r>
            <a:r>
              <a:rPr lang="fr-BE" dirty="0"/>
              <a:t> of non-</a:t>
            </a:r>
            <a:r>
              <a:rPr lang="fr-BE" dirty="0" err="1"/>
              <a:t>negligible</a:t>
            </a:r>
            <a:r>
              <a:rPr lang="fr-BE" dirty="0"/>
              <a:t> </a:t>
            </a:r>
            <a:r>
              <a:rPr lang="fr-BE" dirty="0" err="1"/>
              <a:t>risk</a:t>
            </a:r>
            <a:r>
              <a:rPr lang="fr-BE" dirty="0"/>
              <a:t>. </a:t>
            </a:r>
            <a:r>
              <a:rPr lang="fr-BE" dirty="0" err="1"/>
              <a:t>Also</a:t>
            </a:r>
            <a:r>
              <a:rPr lang="fr-BE" dirty="0"/>
              <a:t> more exhaustive description of due diligence </a:t>
            </a:r>
            <a:r>
              <a:rPr lang="fr-BE" dirty="0" err="1"/>
              <a:t>steps</a:t>
            </a:r>
            <a:r>
              <a:rPr lang="fr-BE" dirty="0"/>
              <a:t>, of the information to </a:t>
            </a:r>
            <a:r>
              <a:rPr lang="fr-BE" dirty="0" err="1"/>
              <a:t>be</a:t>
            </a:r>
            <a:r>
              <a:rPr lang="fr-BE" dirty="0"/>
              <a:t> </a:t>
            </a:r>
            <a:r>
              <a:rPr lang="fr-BE" dirty="0" err="1"/>
              <a:t>collected</a:t>
            </a:r>
            <a:r>
              <a:rPr lang="fr-BE" dirty="0"/>
              <a:t> (art 9) and of the </a:t>
            </a:r>
            <a:r>
              <a:rPr lang="fr-BE" dirty="0" err="1"/>
              <a:t>risk</a:t>
            </a:r>
            <a:r>
              <a:rPr lang="fr-BE" dirty="0"/>
              <a:t> </a:t>
            </a:r>
            <a:r>
              <a:rPr lang="fr-BE" dirty="0" err="1"/>
              <a:t>assessment</a:t>
            </a:r>
            <a:r>
              <a:rPr lang="fr-BE" baseline="0" dirty="0"/>
              <a:t> </a:t>
            </a:r>
            <a:r>
              <a:rPr lang="fr-BE" baseline="0" dirty="0" err="1"/>
              <a:t>criteria</a:t>
            </a:r>
            <a:r>
              <a:rPr lang="fr-BE" baseline="0" dirty="0"/>
              <a:t> (art 10), but </a:t>
            </a:r>
            <a:r>
              <a:rPr lang="fr-BE" baseline="0" dirty="0" err="1"/>
              <a:t>also</a:t>
            </a:r>
            <a:r>
              <a:rPr lang="fr-BE" baseline="0" dirty="0"/>
              <a:t> for </a:t>
            </a:r>
            <a:r>
              <a:rPr lang="fr-BE" baseline="0" dirty="0" err="1"/>
              <a:t>Competent</a:t>
            </a:r>
            <a:r>
              <a:rPr lang="fr-BE" baseline="0" dirty="0"/>
              <a:t> </a:t>
            </a:r>
            <a:r>
              <a:rPr lang="fr-BE" baseline="0" dirty="0" err="1"/>
              <a:t>authorities</a:t>
            </a:r>
            <a:r>
              <a:rPr lang="fr-BE" baseline="0" dirty="0"/>
              <a:t> (article 14, 15 and 16)</a:t>
            </a:r>
          </a:p>
          <a:p>
            <a:pPr marL="228600" indent="-228600">
              <a:buFont typeface="+mj-lt"/>
              <a:buAutoNum type="arabicPeriod"/>
            </a:pPr>
            <a:r>
              <a:rPr lang="fr-BE" baseline="0" dirty="0"/>
              <a:t>An </a:t>
            </a:r>
            <a:r>
              <a:rPr lang="fr-BE" baseline="0" dirty="0" err="1"/>
              <a:t>entire</a:t>
            </a:r>
            <a:r>
              <a:rPr lang="fr-BE" baseline="0" dirty="0"/>
              <a:t> </a:t>
            </a:r>
            <a:r>
              <a:rPr lang="fr-BE" baseline="0" dirty="0" err="1"/>
              <a:t>chapter</a:t>
            </a:r>
            <a:r>
              <a:rPr lang="fr-BE" baseline="0" dirty="0"/>
              <a:t> 4 </a:t>
            </a:r>
            <a:r>
              <a:rPr lang="fr-BE" baseline="0" dirty="0" err="1"/>
              <a:t>dedicated</a:t>
            </a:r>
            <a:r>
              <a:rPr lang="fr-BE" baseline="0" dirty="0"/>
              <a:t> to the </a:t>
            </a:r>
            <a:r>
              <a:rPr lang="fr-BE" baseline="0" dirty="0" err="1"/>
              <a:t>interplay</a:t>
            </a:r>
            <a:r>
              <a:rPr lang="fr-BE" baseline="0" dirty="0"/>
              <a:t> </a:t>
            </a:r>
            <a:r>
              <a:rPr lang="fr-BE" baseline="0" dirty="0" err="1"/>
              <a:t>between</a:t>
            </a:r>
            <a:r>
              <a:rPr lang="fr-BE" baseline="0" dirty="0"/>
              <a:t> CA and customs, </a:t>
            </a:r>
            <a:r>
              <a:rPr lang="fr-BE" baseline="0" dirty="0" err="1"/>
              <a:t>with</a:t>
            </a:r>
            <a:r>
              <a:rPr lang="fr-BE" baseline="0" dirty="0"/>
              <a:t> a </a:t>
            </a:r>
            <a:r>
              <a:rPr lang="fr-BE" baseline="0" dirty="0" err="1"/>
              <a:t>specific</a:t>
            </a:r>
            <a:r>
              <a:rPr lang="fr-BE" baseline="0" dirty="0"/>
              <a:t> </a:t>
            </a:r>
            <a:r>
              <a:rPr lang="fr-BE" baseline="0" dirty="0" err="1"/>
              <a:t>duty</a:t>
            </a:r>
            <a:r>
              <a:rPr lang="fr-BE" baseline="0" dirty="0"/>
              <a:t> of </a:t>
            </a:r>
            <a:r>
              <a:rPr lang="fr-BE" baseline="0" dirty="0" err="1"/>
              <a:t>cooperation</a:t>
            </a:r>
            <a:r>
              <a:rPr lang="fr-BE" baseline="0" dirty="0"/>
              <a:t> (article 25)</a:t>
            </a:r>
          </a:p>
          <a:p>
            <a:pPr marL="228600" indent="-228600">
              <a:buFont typeface="+mj-lt"/>
              <a:buAutoNum type="arabicPeriod"/>
            </a:pPr>
            <a:r>
              <a:rPr lang="fr-BE" baseline="0" dirty="0"/>
              <a:t>More </a:t>
            </a:r>
            <a:r>
              <a:rPr lang="fr-BE" baseline="0" dirty="0" err="1"/>
              <a:t>precise</a:t>
            </a:r>
            <a:r>
              <a:rPr lang="fr-BE" baseline="0" dirty="0"/>
              <a:t> description of the obligations of the </a:t>
            </a:r>
            <a:r>
              <a:rPr lang="fr-BE" baseline="0" dirty="0" err="1"/>
              <a:t>operators</a:t>
            </a:r>
            <a:r>
              <a:rPr lang="fr-BE" baseline="0" dirty="0"/>
              <a:t> and traders, (</a:t>
            </a:r>
            <a:r>
              <a:rPr lang="fr-BE" baseline="0" dirty="0" err="1"/>
              <a:t>including</a:t>
            </a:r>
            <a:r>
              <a:rPr lang="fr-BE" baseline="0" dirty="0"/>
              <a:t> art 4.4 </a:t>
            </a:r>
            <a:r>
              <a:rPr lang="fr-BE" baseline="0" dirty="0" err="1"/>
              <a:t>submission</a:t>
            </a:r>
            <a:r>
              <a:rPr lang="fr-BE" baseline="0" dirty="0"/>
              <a:t> of dd </a:t>
            </a:r>
            <a:r>
              <a:rPr lang="fr-BE" baseline="0" dirty="0" err="1"/>
              <a:t>statement</a:t>
            </a:r>
            <a:r>
              <a:rPr lang="fr-BE" baseline="0" dirty="0"/>
              <a:t>)</a:t>
            </a:r>
            <a:endParaRPr lang="fr-BE" dirty="0"/>
          </a:p>
        </p:txBody>
      </p:sp>
    </p:spTree>
    <p:extLst>
      <p:ext uri="{BB962C8B-B14F-4D97-AF65-F5344CB8AC3E}">
        <p14:creationId xmlns:p14="http://schemas.microsoft.com/office/powerpoint/2010/main" val="43831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a:t>The </a:t>
            </a:r>
            <a:r>
              <a:rPr lang="fr-BE" dirty="0" err="1"/>
              <a:t>list</a:t>
            </a:r>
            <a:r>
              <a:rPr lang="fr-BE" dirty="0"/>
              <a:t> </a:t>
            </a:r>
            <a:r>
              <a:rPr lang="fr-BE" dirty="0" err="1"/>
              <a:t>is</a:t>
            </a:r>
            <a:r>
              <a:rPr lang="fr-BE" dirty="0"/>
              <a:t> not </a:t>
            </a:r>
            <a:r>
              <a:rPr lang="fr-BE" dirty="0" err="1"/>
              <a:t>exaustive</a:t>
            </a:r>
            <a:r>
              <a:rPr lang="fr-BE" dirty="0"/>
              <a:t>  (monitoring organisations have not </a:t>
            </a:r>
            <a:r>
              <a:rPr lang="fr-BE" dirty="0" err="1"/>
              <a:t>functioned</a:t>
            </a:r>
            <a:r>
              <a:rPr lang="fr-BE" dirty="0"/>
              <a:t>, no </a:t>
            </a:r>
            <a:r>
              <a:rPr lang="fr-BE" dirty="0" err="1"/>
              <a:t>negative</a:t>
            </a:r>
            <a:r>
              <a:rPr lang="fr-BE" baseline="0" dirty="0"/>
              <a:t> impact for </a:t>
            </a:r>
            <a:r>
              <a:rPr lang="fr-BE" baseline="0" dirty="0" err="1"/>
              <a:t>SMEs</a:t>
            </a:r>
            <a:r>
              <a:rPr lang="fr-BE" baseline="0" dirty="0"/>
              <a:t> </a:t>
            </a:r>
            <a:r>
              <a:rPr lang="fr-BE" dirty="0"/>
              <a:t>, </a:t>
            </a:r>
            <a:r>
              <a:rPr lang="fr-BE" dirty="0" err="1"/>
              <a:t>product</a:t>
            </a:r>
            <a:r>
              <a:rPr lang="fr-BE" dirty="0"/>
              <a:t> scope to </a:t>
            </a:r>
            <a:r>
              <a:rPr lang="fr-BE" dirty="0" err="1"/>
              <a:t>recycled</a:t>
            </a:r>
            <a:r>
              <a:rPr lang="fr-BE" dirty="0"/>
              <a:t> </a:t>
            </a:r>
            <a:r>
              <a:rPr lang="fr-BE" dirty="0" err="1"/>
              <a:t>wood</a:t>
            </a:r>
            <a:r>
              <a:rPr lang="fr-BE" dirty="0"/>
              <a:t>) </a:t>
            </a:r>
            <a:r>
              <a:rPr lang="fr-BE" dirty="0" err="1"/>
              <a:t>etc</a:t>
            </a:r>
            <a:endParaRPr lang="fr-BE" dirty="0"/>
          </a:p>
          <a:p>
            <a:endParaRPr lang="fr-BE" dirty="0"/>
          </a:p>
          <a:p>
            <a:r>
              <a:rPr lang="fr-BE" dirty="0" err="1"/>
              <a:t>Overall</a:t>
            </a:r>
            <a:r>
              <a:rPr lang="fr-BE" dirty="0"/>
              <a:t>, the message </a:t>
            </a:r>
            <a:r>
              <a:rPr lang="fr-BE" dirty="0" err="1"/>
              <a:t>is</a:t>
            </a:r>
            <a:r>
              <a:rPr lang="fr-BE" dirty="0"/>
              <a:t> </a:t>
            </a:r>
            <a:r>
              <a:rPr lang="fr-BE" dirty="0" err="1"/>
              <a:t>that</a:t>
            </a:r>
            <a:r>
              <a:rPr lang="fr-BE" dirty="0"/>
              <a:t> due</a:t>
            </a:r>
            <a:r>
              <a:rPr lang="fr-BE" baseline="0" dirty="0"/>
              <a:t> diligence has </a:t>
            </a:r>
            <a:r>
              <a:rPr lang="fr-BE" baseline="0" dirty="0" err="1"/>
              <a:t>potential</a:t>
            </a:r>
            <a:r>
              <a:rPr lang="fr-BE" baseline="0" dirty="0"/>
              <a:t>, but </a:t>
            </a:r>
            <a:r>
              <a:rPr lang="fr-BE" baseline="0" dirty="0" err="1"/>
              <a:t>needed</a:t>
            </a:r>
            <a:r>
              <a:rPr lang="fr-BE" baseline="0" dirty="0"/>
              <a:t> to </a:t>
            </a:r>
            <a:r>
              <a:rPr lang="fr-BE" baseline="0" dirty="0" err="1"/>
              <a:t>be</a:t>
            </a:r>
            <a:r>
              <a:rPr lang="fr-BE" baseline="0" dirty="0"/>
              <a:t> </a:t>
            </a:r>
            <a:r>
              <a:rPr lang="fr-BE" baseline="0" dirty="0" err="1"/>
              <a:t>improved</a:t>
            </a:r>
            <a:r>
              <a:rPr lang="fr-BE" baseline="0" dirty="0"/>
              <a:t>, </a:t>
            </a:r>
            <a:r>
              <a:rPr lang="fr-BE" baseline="0" dirty="0" err="1"/>
              <a:t>including</a:t>
            </a:r>
            <a:r>
              <a:rPr lang="fr-BE" baseline="0" dirty="0"/>
              <a:t> </a:t>
            </a:r>
            <a:r>
              <a:rPr lang="fr-BE" baseline="0" dirty="0" err="1"/>
              <a:t>through</a:t>
            </a:r>
            <a:r>
              <a:rPr lang="fr-BE" baseline="0" dirty="0"/>
              <a:t> </a:t>
            </a:r>
            <a:r>
              <a:rPr lang="fr-BE" baseline="0" dirty="0" err="1"/>
              <a:t>other</a:t>
            </a:r>
            <a:r>
              <a:rPr lang="fr-BE" baseline="0" dirty="0"/>
              <a:t> </a:t>
            </a:r>
            <a:r>
              <a:rPr lang="fr-BE" baseline="0" dirty="0" err="1"/>
              <a:t>tools</a:t>
            </a:r>
            <a:r>
              <a:rPr lang="fr-BE" baseline="0" dirty="0"/>
              <a:t> (for </a:t>
            </a:r>
            <a:r>
              <a:rPr lang="fr-BE" baseline="0" dirty="0" err="1"/>
              <a:t>example</a:t>
            </a:r>
            <a:r>
              <a:rPr lang="fr-BE" baseline="0" dirty="0"/>
              <a:t> </a:t>
            </a:r>
            <a:r>
              <a:rPr lang="fr-BE" baseline="0" dirty="0" err="1"/>
              <a:t>benchmarking</a:t>
            </a:r>
            <a:r>
              <a:rPr lang="fr-BE" baseline="0" dirty="0"/>
              <a:t>).</a:t>
            </a:r>
          </a:p>
          <a:p>
            <a:endParaRPr lang="fr-BE" baseline="0" dirty="0"/>
          </a:p>
          <a:p>
            <a:r>
              <a:rPr lang="fr-BE" dirty="0"/>
              <a:t>How </a:t>
            </a:r>
            <a:r>
              <a:rPr lang="fr-BE" dirty="0" err="1"/>
              <a:t>these</a:t>
            </a:r>
            <a:r>
              <a:rPr lang="fr-BE" dirty="0"/>
              <a:t> issues have been </a:t>
            </a:r>
            <a:r>
              <a:rPr lang="fr-BE" dirty="0" err="1"/>
              <a:t>addressed</a:t>
            </a:r>
            <a:r>
              <a:rPr lang="fr-BE" dirty="0"/>
              <a:t> </a:t>
            </a:r>
          </a:p>
          <a:p>
            <a:pPr marL="228600" indent="-228600">
              <a:buFont typeface="+mj-lt"/>
              <a:buAutoNum type="arabicPeriod"/>
            </a:pPr>
            <a:r>
              <a:rPr lang="fr-BE" dirty="0"/>
              <a:t>More </a:t>
            </a:r>
            <a:r>
              <a:rPr lang="fr-BE" dirty="0" err="1"/>
              <a:t>precise</a:t>
            </a:r>
            <a:r>
              <a:rPr lang="fr-BE" dirty="0"/>
              <a:t> </a:t>
            </a:r>
            <a:r>
              <a:rPr lang="fr-BE" dirty="0" err="1"/>
              <a:t>definitions</a:t>
            </a:r>
            <a:r>
              <a:rPr lang="fr-BE" dirty="0"/>
              <a:t>, for </a:t>
            </a:r>
            <a:r>
              <a:rPr lang="fr-BE" dirty="0" err="1"/>
              <a:t>example</a:t>
            </a:r>
            <a:r>
              <a:rPr lang="fr-BE" dirty="0"/>
              <a:t> of non-</a:t>
            </a:r>
            <a:r>
              <a:rPr lang="fr-BE" dirty="0" err="1"/>
              <a:t>negligible</a:t>
            </a:r>
            <a:r>
              <a:rPr lang="fr-BE" dirty="0"/>
              <a:t> </a:t>
            </a:r>
            <a:r>
              <a:rPr lang="fr-BE" dirty="0" err="1"/>
              <a:t>risk</a:t>
            </a:r>
            <a:r>
              <a:rPr lang="fr-BE" dirty="0"/>
              <a:t>. </a:t>
            </a:r>
            <a:r>
              <a:rPr lang="fr-BE" dirty="0" err="1"/>
              <a:t>Also</a:t>
            </a:r>
            <a:r>
              <a:rPr lang="fr-BE" dirty="0"/>
              <a:t> more exhaustive description of due diligence </a:t>
            </a:r>
            <a:r>
              <a:rPr lang="fr-BE" dirty="0" err="1"/>
              <a:t>steps</a:t>
            </a:r>
            <a:r>
              <a:rPr lang="fr-BE" dirty="0"/>
              <a:t>, of the information to </a:t>
            </a:r>
            <a:r>
              <a:rPr lang="fr-BE" dirty="0" err="1"/>
              <a:t>be</a:t>
            </a:r>
            <a:r>
              <a:rPr lang="fr-BE" dirty="0"/>
              <a:t> </a:t>
            </a:r>
            <a:r>
              <a:rPr lang="fr-BE" dirty="0" err="1"/>
              <a:t>collected</a:t>
            </a:r>
            <a:r>
              <a:rPr lang="fr-BE" dirty="0"/>
              <a:t> (art 9) and of the </a:t>
            </a:r>
            <a:r>
              <a:rPr lang="fr-BE" dirty="0" err="1"/>
              <a:t>risk</a:t>
            </a:r>
            <a:r>
              <a:rPr lang="fr-BE" dirty="0"/>
              <a:t> </a:t>
            </a:r>
            <a:r>
              <a:rPr lang="fr-BE" dirty="0" err="1"/>
              <a:t>assessment</a:t>
            </a:r>
            <a:r>
              <a:rPr lang="fr-BE" baseline="0" dirty="0"/>
              <a:t> </a:t>
            </a:r>
            <a:r>
              <a:rPr lang="fr-BE" baseline="0" dirty="0" err="1"/>
              <a:t>criteria</a:t>
            </a:r>
            <a:r>
              <a:rPr lang="fr-BE" baseline="0" dirty="0"/>
              <a:t> (art10), but </a:t>
            </a:r>
            <a:r>
              <a:rPr lang="fr-BE" baseline="0" dirty="0" err="1"/>
              <a:t>also</a:t>
            </a:r>
            <a:r>
              <a:rPr lang="fr-BE" baseline="0" dirty="0"/>
              <a:t> for </a:t>
            </a:r>
            <a:r>
              <a:rPr lang="fr-BE" baseline="0" dirty="0" err="1"/>
              <a:t>Competent</a:t>
            </a:r>
            <a:r>
              <a:rPr lang="fr-BE" baseline="0" dirty="0"/>
              <a:t> </a:t>
            </a:r>
            <a:r>
              <a:rPr lang="fr-BE" baseline="0" dirty="0" err="1"/>
              <a:t>authorities</a:t>
            </a:r>
            <a:r>
              <a:rPr lang="fr-BE" baseline="0" dirty="0"/>
              <a:t> (article 14, 15 and 16)</a:t>
            </a:r>
          </a:p>
          <a:p>
            <a:pPr marL="228600" indent="-228600">
              <a:buFont typeface="+mj-lt"/>
              <a:buAutoNum type="arabicPeriod"/>
            </a:pPr>
            <a:r>
              <a:rPr lang="fr-BE" baseline="0" dirty="0"/>
              <a:t>An </a:t>
            </a:r>
            <a:r>
              <a:rPr lang="fr-BE" baseline="0" dirty="0" err="1"/>
              <a:t>entire</a:t>
            </a:r>
            <a:r>
              <a:rPr lang="fr-BE" baseline="0" dirty="0"/>
              <a:t> </a:t>
            </a:r>
            <a:r>
              <a:rPr lang="fr-BE" baseline="0" dirty="0" err="1"/>
              <a:t>chapter</a:t>
            </a:r>
            <a:r>
              <a:rPr lang="fr-BE" baseline="0" dirty="0"/>
              <a:t> 4 </a:t>
            </a:r>
            <a:r>
              <a:rPr lang="fr-BE" baseline="0" dirty="0" err="1"/>
              <a:t>dedicated</a:t>
            </a:r>
            <a:r>
              <a:rPr lang="fr-BE" baseline="0" dirty="0"/>
              <a:t> to the </a:t>
            </a:r>
            <a:r>
              <a:rPr lang="fr-BE" baseline="0" dirty="0" err="1"/>
              <a:t>interplay</a:t>
            </a:r>
            <a:r>
              <a:rPr lang="fr-BE" baseline="0" dirty="0"/>
              <a:t> </a:t>
            </a:r>
            <a:r>
              <a:rPr lang="fr-BE" baseline="0" dirty="0" err="1"/>
              <a:t>between</a:t>
            </a:r>
            <a:r>
              <a:rPr lang="fr-BE" baseline="0" dirty="0"/>
              <a:t> CA and customs, </a:t>
            </a:r>
            <a:r>
              <a:rPr lang="fr-BE" baseline="0" dirty="0" err="1"/>
              <a:t>with</a:t>
            </a:r>
            <a:r>
              <a:rPr lang="fr-BE" baseline="0" dirty="0"/>
              <a:t> a </a:t>
            </a:r>
            <a:r>
              <a:rPr lang="fr-BE" baseline="0" dirty="0" err="1"/>
              <a:t>specific</a:t>
            </a:r>
            <a:r>
              <a:rPr lang="fr-BE" baseline="0" dirty="0"/>
              <a:t> </a:t>
            </a:r>
            <a:r>
              <a:rPr lang="fr-BE" baseline="0" dirty="0" err="1"/>
              <a:t>duty</a:t>
            </a:r>
            <a:r>
              <a:rPr lang="fr-BE" baseline="0" dirty="0"/>
              <a:t> of </a:t>
            </a:r>
            <a:r>
              <a:rPr lang="fr-BE" baseline="0" dirty="0" err="1"/>
              <a:t>cooperation</a:t>
            </a:r>
            <a:r>
              <a:rPr lang="fr-BE" baseline="0" dirty="0"/>
              <a:t> (article 25)</a:t>
            </a:r>
          </a:p>
          <a:p>
            <a:pPr marL="228600" indent="-228600">
              <a:buFont typeface="+mj-lt"/>
              <a:buAutoNum type="arabicPeriod"/>
            </a:pPr>
            <a:r>
              <a:rPr lang="fr-BE" baseline="0" dirty="0"/>
              <a:t>More </a:t>
            </a:r>
            <a:r>
              <a:rPr lang="fr-BE" baseline="0" dirty="0" err="1"/>
              <a:t>precise</a:t>
            </a:r>
            <a:r>
              <a:rPr lang="fr-BE" baseline="0" dirty="0"/>
              <a:t> description of the obligations of the </a:t>
            </a:r>
            <a:r>
              <a:rPr lang="fr-BE" baseline="0" dirty="0" err="1"/>
              <a:t>operators</a:t>
            </a:r>
            <a:r>
              <a:rPr lang="fr-BE" baseline="0" dirty="0"/>
              <a:t> and traders, (</a:t>
            </a:r>
            <a:r>
              <a:rPr lang="fr-BE" baseline="0" dirty="0" err="1"/>
              <a:t>including</a:t>
            </a:r>
            <a:r>
              <a:rPr lang="fr-BE" baseline="0" dirty="0"/>
              <a:t> art 4.4 </a:t>
            </a:r>
            <a:r>
              <a:rPr lang="fr-BE" baseline="0" dirty="0" err="1"/>
              <a:t>submission</a:t>
            </a:r>
            <a:r>
              <a:rPr lang="fr-BE" baseline="0" dirty="0"/>
              <a:t> of dd </a:t>
            </a:r>
            <a:r>
              <a:rPr lang="fr-BE" baseline="0" dirty="0" err="1"/>
              <a:t>statement</a:t>
            </a:r>
            <a:r>
              <a:rPr lang="fr-BE" baseline="0" dirty="0"/>
              <a:t>)</a:t>
            </a:r>
            <a:endParaRPr lang="fr-BE" dirty="0"/>
          </a:p>
        </p:txBody>
      </p:sp>
    </p:spTree>
    <p:extLst>
      <p:ext uri="{BB962C8B-B14F-4D97-AF65-F5344CB8AC3E}">
        <p14:creationId xmlns:p14="http://schemas.microsoft.com/office/powerpoint/2010/main" val="310756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623890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20191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088134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58054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2" name="Rectangle 1"/>
          <p:cNvSpPr/>
          <p:nvPr userDrawn="1"/>
        </p:nvSpPr>
        <p:spPr>
          <a:xfrm>
            <a:off x="0" y="0"/>
            <a:ext cx="9144000" cy="808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5" name="Rectangle 4"/>
          <p:cNvSpPr/>
          <p:nvPr userDrawn="1"/>
        </p:nvSpPr>
        <p:spPr>
          <a:xfrm>
            <a:off x="0" y="808630"/>
            <a:ext cx="9144000" cy="433487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1700" y="193532"/>
            <a:ext cx="1244845" cy="864345"/>
          </a:xfrm>
          <a:prstGeom prst="rect">
            <a:avLst/>
          </a:prstGeom>
        </p:spPr>
      </p:pic>
      <p:sp>
        <p:nvSpPr>
          <p:cNvPr id="6" name="Title 1"/>
          <p:cNvSpPr>
            <a:spLocks noGrp="1"/>
          </p:cNvSpPr>
          <p:nvPr>
            <p:ph type="ctrTitle"/>
          </p:nvPr>
        </p:nvSpPr>
        <p:spPr>
          <a:xfrm>
            <a:off x="803513" y="1494430"/>
            <a:ext cx="7548918" cy="1612142"/>
          </a:xfrm>
        </p:spPr>
        <p:txBody>
          <a:bodyPr wrap="none" anchor="t">
            <a:no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628650" y="1484194"/>
            <a:ext cx="0" cy="3659306"/>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305869" y="4964373"/>
            <a:ext cx="530557" cy="180446"/>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17" name="Subtitle 2"/>
          <p:cNvSpPr>
            <a:spLocks noGrp="1"/>
          </p:cNvSpPr>
          <p:nvPr>
            <p:ph type="subTitle" idx="1"/>
          </p:nvPr>
        </p:nvSpPr>
        <p:spPr>
          <a:xfrm>
            <a:off x="803513" y="3313537"/>
            <a:ext cx="7548918" cy="673316"/>
          </a:xfrm>
        </p:spPr>
        <p:txBody>
          <a:bodyPr>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19" name="Text Placeholder 18"/>
          <p:cNvSpPr>
            <a:spLocks noGrp="1"/>
          </p:cNvSpPr>
          <p:nvPr>
            <p:ph type="body" sz="quarter" idx="13"/>
          </p:nvPr>
        </p:nvSpPr>
        <p:spPr>
          <a:xfrm>
            <a:off x="4572000" y="4168427"/>
            <a:ext cx="3780235" cy="396749"/>
          </a:xfrm>
        </p:spPr>
        <p:txBody>
          <a:bodyPr>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19768653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1369219"/>
            <a:ext cx="3996000" cy="2929826"/>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801688" y="1369219"/>
            <a:ext cx="3996000" cy="2929826"/>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‹N›</a:t>
            </a:fld>
            <a:endParaRPr lang="en-GB"/>
          </a:p>
        </p:txBody>
      </p:sp>
      <p:cxnSp>
        <p:nvCxnSpPr>
          <p:cNvPr id="10" name="Straight Connector 9"/>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lvl1pPr>
              <a:defRPr lang="en-GB" sz="3000" b="1" kern="1200" dirty="0">
                <a:solidFill>
                  <a:srgbClr val="606A17"/>
                </a:solidFill>
                <a:latin typeface="+mj-lt"/>
                <a:ea typeface="+mj-ea"/>
                <a:cs typeface="+mj-cs"/>
              </a:defRPr>
            </a:lvl1pPr>
          </a:lstStyle>
          <a:p>
            <a:r>
              <a:rPr lang="en-US" dirty="0"/>
              <a:t>Click to edit Master title style</a:t>
            </a:r>
            <a:endParaRPr lang="en-GB" dirty="0"/>
          </a:p>
        </p:txBody>
      </p:sp>
    </p:spTree>
    <p:extLst>
      <p:ext uri="{BB962C8B-B14F-4D97-AF65-F5344CB8AC3E}">
        <p14:creationId xmlns:p14="http://schemas.microsoft.com/office/powerpoint/2010/main" val="340478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1369219"/>
            <a:ext cx="2518867" cy="2822351"/>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9" name="Content Placeholder 2"/>
          <p:cNvSpPr>
            <a:spLocks noGrp="1"/>
          </p:cNvSpPr>
          <p:nvPr>
            <p:ph sz="half" idx="13"/>
          </p:nvPr>
        </p:nvSpPr>
        <p:spPr>
          <a:xfrm>
            <a:off x="3453735" y="1369219"/>
            <a:ext cx="2518867" cy="2822351"/>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6278821" y="1369219"/>
            <a:ext cx="2518867" cy="2822351"/>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0610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wrap="square" anchor="b">
            <a:noAutofit/>
          </a:bodyPr>
          <a:lstStyle>
            <a:lvl1pPr marL="0" indent="0">
              <a:buNone/>
              <a:defRPr sz="21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7"/>
            <a:ext cx="3868340" cy="2322998"/>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29150" y="1260872"/>
            <a:ext cx="3887391" cy="617934"/>
          </a:xfrm>
          <a:noFill/>
        </p:spPr>
        <p:txBody>
          <a:bodyPr wrap="square" anchor="b">
            <a:noAutofit/>
          </a:bodyPr>
          <a:lstStyle>
            <a:lvl1pPr marL="0" indent="0">
              <a:buNone/>
              <a:defRPr sz="21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7"/>
            <a:ext cx="3887391" cy="2322998"/>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‹N›</a:t>
            </a:fld>
            <a:endParaRPr lang="en-GB"/>
          </a:p>
        </p:txBody>
      </p:sp>
      <p:cxnSp>
        <p:nvCxnSpPr>
          <p:cNvPr id="12" name="Straight Connector 11"/>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735515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a:t>
            </a:fld>
            <a:endParaRPr lang="en-GB"/>
          </a:p>
        </p:txBody>
      </p:sp>
      <p:cxnSp>
        <p:nvCxnSpPr>
          <p:cNvPr id="8" name="Straight Connector 7"/>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431652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44726" y="-44726"/>
            <a:ext cx="4616726" cy="5237922"/>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2410536" y="1494430"/>
            <a:ext cx="6412742" cy="27124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14586" y="557852"/>
            <a:ext cx="408692" cy="408692"/>
          </a:xfrm>
          <a:prstGeom prst="rect">
            <a:avLst/>
          </a:prstGeom>
        </p:spPr>
      </p:pic>
      <p:sp>
        <p:nvSpPr>
          <p:cNvPr id="3" name="Content Placeholder 2"/>
          <p:cNvSpPr>
            <a:spLocks noGrp="1"/>
          </p:cNvSpPr>
          <p:nvPr>
            <p:ph idx="1"/>
          </p:nvPr>
        </p:nvSpPr>
        <p:spPr>
          <a:xfrm>
            <a:off x="2653748" y="1494429"/>
            <a:ext cx="6169530" cy="2712493"/>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26163605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2792" y="1369219"/>
            <a:ext cx="3695131" cy="2827468"/>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‹N›</a:t>
            </a:fld>
            <a:endParaRPr lang="en-GB"/>
          </a:p>
        </p:txBody>
      </p:sp>
      <p:sp>
        <p:nvSpPr>
          <p:cNvPr id="10" name="Title Placeholder 1"/>
          <p:cNvSpPr>
            <a:spLocks noGrp="1"/>
          </p:cNvSpPr>
          <p:nvPr>
            <p:ph type="title"/>
          </p:nvPr>
        </p:nvSpPr>
        <p:spPr>
          <a:xfrm>
            <a:off x="5112792" y="362145"/>
            <a:ext cx="350195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34787" y="-34787"/>
            <a:ext cx="4606787" cy="5223013"/>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6922690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a:t>
            </a:fld>
            <a:endParaRPr lang="en-GB"/>
          </a:p>
        </p:txBody>
      </p:sp>
      <p:cxnSp>
        <p:nvCxnSpPr>
          <p:cNvPr id="8" name="Straight Connector 7"/>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728042" y="1713501"/>
            <a:ext cx="2356247" cy="1568053"/>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5926089" y="1713501"/>
            <a:ext cx="2356247" cy="1568053"/>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3327065" y="1713501"/>
            <a:ext cx="2356247" cy="1568053"/>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905080" y="3029014"/>
            <a:ext cx="2002169" cy="1143176"/>
          </a:xfrm>
          <a:solidFill>
            <a:schemeClr val="bg1"/>
          </a:solidFill>
        </p:spPr>
        <p:txBody>
          <a:bodyPr tIns="90000"/>
          <a:lstStyle>
            <a:lvl1pPr marL="0" indent="0" algn="ctr">
              <a:buNone/>
              <a:defRPr sz="1500"/>
            </a:lvl1pPr>
          </a:lstStyle>
          <a:p>
            <a:pPr lvl="0"/>
            <a:r>
              <a:rPr lang="en-US"/>
              <a:t>Edit Master text styles</a:t>
            </a:r>
          </a:p>
        </p:txBody>
      </p:sp>
      <p:sp>
        <p:nvSpPr>
          <p:cNvPr id="15" name="Text Placeholder 12"/>
          <p:cNvSpPr>
            <a:spLocks noGrp="1"/>
          </p:cNvSpPr>
          <p:nvPr>
            <p:ph type="body" sz="quarter" idx="17"/>
          </p:nvPr>
        </p:nvSpPr>
        <p:spPr>
          <a:xfrm>
            <a:off x="3504104" y="3031459"/>
            <a:ext cx="2002169" cy="1143176"/>
          </a:xfrm>
          <a:solidFill>
            <a:schemeClr val="bg1"/>
          </a:solidFill>
        </p:spPr>
        <p:txBody>
          <a:bodyPr tIns="90000"/>
          <a:lstStyle>
            <a:lvl1pPr marL="0" indent="0" algn="ctr">
              <a:buNone/>
              <a:defRPr sz="1500"/>
            </a:lvl1pPr>
          </a:lstStyle>
          <a:p>
            <a:pPr lvl="0"/>
            <a:r>
              <a:rPr lang="en-US"/>
              <a:t>Edit Master text styles</a:t>
            </a:r>
          </a:p>
        </p:txBody>
      </p:sp>
      <p:sp>
        <p:nvSpPr>
          <p:cNvPr id="16" name="Text Placeholder 12"/>
          <p:cNvSpPr>
            <a:spLocks noGrp="1"/>
          </p:cNvSpPr>
          <p:nvPr>
            <p:ph type="body" sz="quarter" idx="18"/>
          </p:nvPr>
        </p:nvSpPr>
        <p:spPr>
          <a:xfrm>
            <a:off x="6103127" y="3028078"/>
            <a:ext cx="2002169" cy="1143176"/>
          </a:xfrm>
          <a:solidFill>
            <a:schemeClr val="bg1"/>
          </a:solidFill>
        </p:spPr>
        <p:txBody>
          <a:bodyPr tIns="90000"/>
          <a:lstStyle>
            <a:lvl1pPr marL="0" indent="0" algn="ctr">
              <a:buNone/>
              <a:defRPr sz="1500"/>
            </a:lvl1pPr>
          </a:lstStyle>
          <a:p>
            <a:pPr lvl="0"/>
            <a:r>
              <a:rPr lang="en-US"/>
              <a:t>Edit Master text styles</a:t>
            </a:r>
          </a:p>
        </p:txBody>
      </p:sp>
    </p:spTree>
    <p:extLst>
      <p:ext uri="{BB962C8B-B14F-4D97-AF65-F5344CB8AC3E}">
        <p14:creationId xmlns:p14="http://schemas.microsoft.com/office/powerpoint/2010/main" val="2547727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a:t>
            </a:fld>
            <a:endParaRPr lang="en-GB"/>
          </a:p>
        </p:txBody>
      </p:sp>
      <p:cxnSp>
        <p:nvCxnSpPr>
          <p:cNvPr id="8" name="Straight Connector 7"/>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2785402" y="1619968"/>
            <a:ext cx="1846193" cy="1228619"/>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2785402" y="2976661"/>
            <a:ext cx="1846193" cy="1228619"/>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743411" y="1619968"/>
            <a:ext cx="1846195" cy="122861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6701420" y="2976660"/>
            <a:ext cx="1890000" cy="1228619"/>
          </a:xfrm>
          <a:noFill/>
        </p:spPr>
        <p:txBody>
          <a:bodyPr tIns="90000"/>
          <a:lstStyle>
            <a:lvl1pPr marL="0" indent="0" algn="l">
              <a:buNone/>
              <a:defRPr sz="1500"/>
            </a:lvl1pPr>
          </a:lstStyle>
          <a:p>
            <a:pPr lvl="0"/>
            <a:r>
              <a:rPr lang="en-US"/>
              <a:t>Edit Master text styles</a:t>
            </a:r>
          </a:p>
        </p:txBody>
      </p:sp>
      <p:sp>
        <p:nvSpPr>
          <p:cNvPr id="16" name="Text Placeholder 12"/>
          <p:cNvSpPr>
            <a:spLocks noGrp="1"/>
          </p:cNvSpPr>
          <p:nvPr>
            <p:ph type="body" sz="quarter" idx="18"/>
          </p:nvPr>
        </p:nvSpPr>
        <p:spPr>
          <a:xfrm>
            <a:off x="775213" y="1619968"/>
            <a:ext cx="1890000" cy="1228619"/>
          </a:xfrm>
          <a:noFill/>
        </p:spPr>
        <p:txBody>
          <a:bodyPr tIns="90000"/>
          <a:lstStyle>
            <a:lvl1pPr marL="0" indent="0" algn="r">
              <a:buNone/>
              <a:defRPr sz="1500"/>
            </a:lvl1pPr>
          </a:lstStyle>
          <a:p>
            <a:pPr lvl="0"/>
            <a:r>
              <a:rPr lang="en-US"/>
              <a:t>Edit Master text styles</a:t>
            </a:r>
          </a:p>
        </p:txBody>
      </p:sp>
      <p:sp>
        <p:nvSpPr>
          <p:cNvPr id="14" name="Picture Placeholder 2"/>
          <p:cNvSpPr>
            <a:spLocks noGrp="1"/>
          </p:cNvSpPr>
          <p:nvPr>
            <p:ph type="pic" sz="quarter" idx="19"/>
          </p:nvPr>
        </p:nvSpPr>
        <p:spPr>
          <a:xfrm>
            <a:off x="4743412" y="2976660"/>
            <a:ext cx="1846193" cy="1228619"/>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775213" y="2976661"/>
            <a:ext cx="1890000" cy="1228619"/>
          </a:xfrm>
          <a:noFill/>
        </p:spPr>
        <p:txBody>
          <a:bodyPr tIns="90000"/>
          <a:lstStyle>
            <a:lvl1pPr marL="0" indent="0" algn="r">
              <a:buNone/>
              <a:defRPr sz="1500"/>
            </a:lvl1pPr>
          </a:lstStyle>
          <a:p>
            <a:pPr lvl="0"/>
            <a:r>
              <a:rPr lang="en-US"/>
              <a:t>Edit Master text styles</a:t>
            </a:r>
          </a:p>
        </p:txBody>
      </p:sp>
      <p:sp>
        <p:nvSpPr>
          <p:cNvPr id="18" name="Text Placeholder 12"/>
          <p:cNvSpPr>
            <a:spLocks noGrp="1"/>
          </p:cNvSpPr>
          <p:nvPr>
            <p:ph type="body" sz="quarter" idx="21"/>
          </p:nvPr>
        </p:nvSpPr>
        <p:spPr>
          <a:xfrm>
            <a:off x="6724742" y="1619968"/>
            <a:ext cx="1890000" cy="1228619"/>
          </a:xfrm>
          <a:noFill/>
        </p:spPr>
        <p:txBody>
          <a:bodyPr tIns="90000"/>
          <a:lstStyle>
            <a:lvl1pPr marL="0" indent="0" algn="l">
              <a:buNone/>
              <a:defRPr sz="1500"/>
            </a:lvl1pPr>
          </a:lstStyle>
          <a:p>
            <a:pPr lvl="0"/>
            <a:r>
              <a:rPr lang="en-US"/>
              <a:t>Edit Master text styles</a:t>
            </a:r>
          </a:p>
        </p:txBody>
      </p:sp>
    </p:spTree>
    <p:extLst>
      <p:ext uri="{BB962C8B-B14F-4D97-AF65-F5344CB8AC3E}">
        <p14:creationId xmlns:p14="http://schemas.microsoft.com/office/powerpoint/2010/main" val="1331558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9144000" cy="257175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628650" y="1984983"/>
            <a:ext cx="7886700" cy="586768"/>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‹N›</a:t>
            </a:fld>
            <a:endParaRPr lang="en-GB" dirty="0"/>
          </a:p>
        </p:txBody>
      </p:sp>
      <p:sp>
        <p:nvSpPr>
          <p:cNvPr id="6" name="Text Placeholder 5"/>
          <p:cNvSpPr>
            <a:spLocks noGrp="1"/>
          </p:cNvSpPr>
          <p:nvPr>
            <p:ph type="body" sz="quarter" idx="14"/>
          </p:nvPr>
        </p:nvSpPr>
        <p:spPr>
          <a:xfrm>
            <a:off x="628650" y="2722960"/>
            <a:ext cx="7886700" cy="15263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954728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‹N›</a:t>
            </a:fld>
            <a:endParaRPr lang="en-GB"/>
          </a:p>
        </p:txBody>
      </p:sp>
    </p:spTree>
    <p:extLst>
      <p:ext uri="{BB962C8B-B14F-4D97-AF65-F5344CB8AC3E}">
        <p14:creationId xmlns:p14="http://schemas.microsoft.com/office/powerpoint/2010/main" val="232716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050" name="Picture 2" descr="Image"/>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40356"/>
          <a:stretch/>
        </p:blipFill>
        <p:spPr bwMode="auto">
          <a:xfrm>
            <a:off x="-853" y="2024268"/>
            <a:ext cx="9144000" cy="306776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2" name="Rectangle 1"/>
          <p:cNvSpPr/>
          <p:nvPr userDrawn="1"/>
        </p:nvSpPr>
        <p:spPr>
          <a:xfrm>
            <a:off x="0" y="0"/>
            <a:ext cx="9144000" cy="808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5" name="Rectangle 4"/>
          <p:cNvSpPr/>
          <p:nvPr userDrawn="1"/>
        </p:nvSpPr>
        <p:spPr>
          <a:xfrm>
            <a:off x="0" y="808631"/>
            <a:ext cx="9144000" cy="2168100"/>
          </a:xfrm>
          <a:prstGeom prst="rect">
            <a:avLst/>
          </a:prstGeom>
          <a:solidFill>
            <a:srgbClr val="7E8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41700" y="193532"/>
            <a:ext cx="1244845" cy="864345"/>
          </a:xfrm>
          <a:prstGeom prst="rect">
            <a:avLst/>
          </a:prstGeom>
        </p:spPr>
      </p:pic>
      <p:sp>
        <p:nvSpPr>
          <p:cNvPr id="6" name="Title 1"/>
          <p:cNvSpPr>
            <a:spLocks noGrp="1"/>
          </p:cNvSpPr>
          <p:nvPr>
            <p:ph type="ctrTitle"/>
          </p:nvPr>
        </p:nvSpPr>
        <p:spPr>
          <a:xfrm>
            <a:off x="803513" y="1494430"/>
            <a:ext cx="7548918" cy="654485"/>
          </a:xfrm>
        </p:spPr>
        <p:txBody>
          <a:bodyPr anchor="t">
            <a:norm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628650" y="1484194"/>
            <a:ext cx="0" cy="3659306"/>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305869" y="4964373"/>
            <a:ext cx="530557" cy="180446"/>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17" name="Subtitle 2"/>
          <p:cNvSpPr>
            <a:spLocks noGrp="1"/>
          </p:cNvSpPr>
          <p:nvPr>
            <p:ph type="subTitle" idx="1"/>
          </p:nvPr>
        </p:nvSpPr>
        <p:spPr>
          <a:xfrm>
            <a:off x="803513" y="2300601"/>
            <a:ext cx="7548918" cy="673316"/>
          </a:xfrm>
        </p:spPr>
        <p:txBody>
          <a:bodyPr>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19" name="Text Placeholder 18"/>
          <p:cNvSpPr>
            <a:spLocks noGrp="1"/>
          </p:cNvSpPr>
          <p:nvPr>
            <p:ph type="body" sz="quarter" idx="13"/>
          </p:nvPr>
        </p:nvSpPr>
        <p:spPr>
          <a:xfrm>
            <a:off x="4572000" y="4337651"/>
            <a:ext cx="3780235" cy="396749"/>
          </a:xfrm>
        </p:spPr>
        <p:txBody>
          <a:bodyPr anchor="b" anchorCtr="0">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2098861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7E8C7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601664"/>
            <a:ext cx="9144000" cy="4544396"/>
          </a:xfrm>
          <a:prstGeom prst="rect">
            <a:avLst/>
          </a:prstGeom>
        </p:spPr>
      </p:pic>
      <p:sp>
        <p:nvSpPr>
          <p:cNvPr id="14" name="Rectangle 13"/>
          <p:cNvSpPr/>
          <p:nvPr userDrawn="1"/>
        </p:nvSpPr>
        <p:spPr>
          <a:xfrm>
            <a:off x="3967" y="808630"/>
            <a:ext cx="9148010" cy="4337429"/>
          </a:xfrm>
          <a:prstGeom prst="rect">
            <a:avLst/>
          </a:prstGeom>
          <a:solidFill>
            <a:srgbClr val="606A1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solidFill>
                <a:schemeClr val="accent4"/>
              </a:solidFill>
            </a:endParaRPr>
          </a:p>
        </p:txBody>
      </p:sp>
      <p:sp>
        <p:nvSpPr>
          <p:cNvPr id="2" name="Rectangle 1"/>
          <p:cNvSpPr/>
          <p:nvPr userDrawn="1"/>
        </p:nvSpPr>
        <p:spPr>
          <a:xfrm>
            <a:off x="0" y="0"/>
            <a:ext cx="9144000" cy="808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6" name="Title 1"/>
          <p:cNvSpPr>
            <a:spLocks noGrp="1"/>
          </p:cNvSpPr>
          <p:nvPr>
            <p:ph type="ctrTitle"/>
          </p:nvPr>
        </p:nvSpPr>
        <p:spPr>
          <a:xfrm>
            <a:off x="803513" y="1494430"/>
            <a:ext cx="7548918" cy="1612142"/>
          </a:xfrm>
        </p:spPr>
        <p:txBody>
          <a:bodyPr wrap="none" anchor="t">
            <a:no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628650" y="1484194"/>
            <a:ext cx="0" cy="3659306"/>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305869" y="4964373"/>
            <a:ext cx="530557" cy="180446"/>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12" name="Subtitle 2"/>
          <p:cNvSpPr>
            <a:spLocks noGrp="1"/>
          </p:cNvSpPr>
          <p:nvPr>
            <p:ph type="subTitle" idx="1"/>
          </p:nvPr>
        </p:nvSpPr>
        <p:spPr>
          <a:xfrm>
            <a:off x="803513" y="3313537"/>
            <a:ext cx="7548918" cy="673316"/>
          </a:xfrm>
        </p:spPr>
        <p:txBody>
          <a:bodyPr wrap="none">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41700" y="193532"/>
            <a:ext cx="1244845" cy="864345"/>
          </a:xfrm>
          <a:prstGeom prst="rect">
            <a:avLst/>
          </a:prstGeom>
        </p:spPr>
      </p:pic>
      <p:sp>
        <p:nvSpPr>
          <p:cNvPr id="16" name="Text Placeholder 18"/>
          <p:cNvSpPr>
            <a:spLocks noGrp="1"/>
          </p:cNvSpPr>
          <p:nvPr>
            <p:ph type="body" sz="quarter" idx="13"/>
          </p:nvPr>
        </p:nvSpPr>
        <p:spPr>
          <a:xfrm>
            <a:off x="4572000" y="4168427"/>
            <a:ext cx="3780235" cy="396749"/>
          </a:xfrm>
        </p:spPr>
        <p:txBody>
          <a:bodyPr wrap="none">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20076126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606A17"/>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rgbClr val="7E8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2" name="Title 1"/>
          <p:cNvSpPr>
            <a:spLocks noGrp="1"/>
          </p:cNvSpPr>
          <p:nvPr>
            <p:ph type="ctrTitle"/>
          </p:nvPr>
        </p:nvSpPr>
        <p:spPr>
          <a:xfrm>
            <a:off x="802642" y="841772"/>
            <a:ext cx="8007029" cy="1790700"/>
          </a:xfrm>
        </p:spPr>
        <p:txBody>
          <a:bodyPr anchor="b">
            <a:noAutofit/>
          </a:bodyPr>
          <a:lstStyle>
            <a:lvl1pPr algn="l">
              <a:defRPr sz="45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802642" y="2701528"/>
            <a:ext cx="8007029" cy="1241822"/>
          </a:xfrm>
        </p:spPr>
        <p:txBody>
          <a:bodyPr>
            <a:noAutofit/>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‹N›</a:t>
            </a:fld>
            <a:endParaRPr lang="en-GB" dirty="0"/>
          </a:p>
        </p:txBody>
      </p:sp>
      <p:cxnSp>
        <p:nvCxnSpPr>
          <p:cNvPr id="7" name="Straight Connector 6"/>
          <p:cNvCxnSpPr/>
          <p:nvPr userDrawn="1"/>
        </p:nvCxnSpPr>
        <p:spPr>
          <a:xfrm>
            <a:off x="628650" y="0"/>
            <a:ext cx="0" cy="247195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0786" y="4533943"/>
            <a:ext cx="1288884" cy="338365"/>
          </a:xfrm>
          <a:prstGeom prst="rect">
            <a:avLst/>
          </a:prstGeom>
        </p:spPr>
      </p:pic>
    </p:spTree>
    <p:extLst>
      <p:ext uri="{BB962C8B-B14F-4D97-AF65-F5344CB8AC3E}">
        <p14:creationId xmlns:p14="http://schemas.microsoft.com/office/powerpoint/2010/main" val="42265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5389" y="4534399"/>
            <a:ext cx="1287150" cy="337910"/>
          </a:xfrm>
          <a:prstGeom prst="rect">
            <a:avLst/>
          </a:prstGeom>
        </p:spPr>
      </p:pic>
      <p:sp>
        <p:nvSpPr>
          <p:cNvPr id="11" name="Title 1"/>
          <p:cNvSpPr>
            <a:spLocks noGrp="1"/>
          </p:cNvSpPr>
          <p:nvPr>
            <p:ph type="ctrTitle"/>
          </p:nvPr>
        </p:nvSpPr>
        <p:spPr>
          <a:xfrm>
            <a:off x="807760" y="841772"/>
            <a:ext cx="7617223" cy="1790700"/>
          </a:xfrm>
        </p:spPr>
        <p:txBody>
          <a:bodyPr anchor="b">
            <a:noAutofit/>
          </a:bodyPr>
          <a:lstStyle>
            <a:lvl1pPr algn="l">
              <a:defRPr sz="45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628650" y="0"/>
            <a:ext cx="0" cy="247195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02642" y="2701528"/>
            <a:ext cx="7617223" cy="1241822"/>
          </a:xfrm>
        </p:spPr>
        <p:txBody>
          <a:bodyPr>
            <a:noAutofit/>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8221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9144000" cy="25717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11" name="Title 1"/>
          <p:cNvSpPr>
            <a:spLocks noGrp="1"/>
          </p:cNvSpPr>
          <p:nvPr>
            <p:ph type="ctrTitle"/>
          </p:nvPr>
        </p:nvSpPr>
        <p:spPr>
          <a:xfrm>
            <a:off x="807760" y="841772"/>
            <a:ext cx="7617223" cy="930261"/>
          </a:xfrm>
        </p:spPr>
        <p:txBody>
          <a:bodyPr anchor="b">
            <a:noAutofit/>
          </a:bodyPr>
          <a:lstStyle>
            <a:lvl1pPr algn="l">
              <a:defRPr sz="45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628650" y="1"/>
            <a:ext cx="0" cy="1772033"/>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628651" y="3120620"/>
            <a:ext cx="8167079" cy="1215109"/>
          </a:xfrm>
        </p:spPr>
        <p:txBody>
          <a:bodyPr>
            <a:noAutofit/>
          </a:bodyPr>
          <a:lstStyle>
            <a:lvl1pPr marL="0" indent="0" algn="l">
              <a:buNone/>
              <a:defRPr sz="10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078366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9144000" cy="2571749"/>
          </a:xfrm>
          <a:prstGeom prst="rect">
            <a:avLst/>
          </a:prstGeom>
          <a:solidFill>
            <a:srgbClr val="7E8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5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11" name="Title 1"/>
          <p:cNvSpPr>
            <a:spLocks noGrp="1"/>
          </p:cNvSpPr>
          <p:nvPr>
            <p:ph type="ctrTitle"/>
          </p:nvPr>
        </p:nvSpPr>
        <p:spPr>
          <a:xfrm>
            <a:off x="807760" y="841772"/>
            <a:ext cx="7617223" cy="930261"/>
          </a:xfrm>
        </p:spPr>
        <p:txBody>
          <a:bodyPr anchor="b">
            <a:noAutofit/>
          </a:bodyPr>
          <a:lstStyle>
            <a:lvl1pPr algn="l">
              <a:defRPr sz="45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628650" y="1"/>
            <a:ext cx="0" cy="17720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628651" y="3120620"/>
            <a:ext cx="8167079" cy="1215109"/>
          </a:xfrm>
        </p:spPr>
        <p:txBody>
          <a:bodyPr>
            <a:noAutofit/>
          </a:bodyPr>
          <a:lstStyle>
            <a:lvl1pPr marL="0" indent="0" algn="l">
              <a:buNone/>
              <a:defRPr sz="10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129352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83215"/>
            <a:ext cx="8179274" cy="2911428"/>
          </a:xfrm>
        </p:spPr>
        <p:txBody>
          <a:bodyPr>
            <a:noAutofit/>
          </a:bodyPr>
          <a:lstStyle>
            <a:lvl1pPr>
              <a:lnSpc>
                <a:spcPct val="100000"/>
              </a:lnSpc>
              <a:spcBef>
                <a:spcPts val="0"/>
              </a:spcBef>
              <a:spcAft>
                <a:spcPts val="1350"/>
              </a:spcAft>
              <a:defRPr/>
            </a:lvl1pPr>
            <a:lvl2pPr>
              <a:lnSpc>
                <a:spcPct val="100000"/>
              </a:lnSpc>
              <a:spcAft>
                <a:spcPts val="1350"/>
              </a:spcAft>
              <a:defRPr/>
            </a:lvl2pPr>
            <a:lvl3pPr>
              <a:lnSpc>
                <a:spcPct val="100000"/>
              </a:lnSpc>
              <a:spcAft>
                <a:spcPts val="1350"/>
              </a:spcAft>
              <a:defRPr/>
            </a:lvl3pPr>
            <a:lvl4pPr>
              <a:lnSpc>
                <a:spcPct val="100000"/>
              </a:lnSpc>
              <a:spcAft>
                <a:spcPts val="1350"/>
              </a:spcAft>
              <a:defRPr/>
            </a:lvl4pPr>
            <a:lvl5pPr>
              <a:lnSpc>
                <a:spcPct val="100000"/>
              </a:lnSpc>
              <a:spcAft>
                <a:spcPts val="135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8738908" y="4616188"/>
            <a:ext cx="541244" cy="273844"/>
          </a:xfrm>
        </p:spPr>
        <p:txBody>
          <a:bodyPr>
            <a:noAutofit/>
          </a:bodyPr>
          <a:lstStyle/>
          <a:p>
            <a:fld id="{F46C79FD-C571-418B-AB0F-5EE936C85276}" type="slidenum">
              <a:rPr lang="en-GB" smtClean="0"/>
              <a:t>‹N›</a:t>
            </a:fld>
            <a:endParaRPr lang="en-GB"/>
          </a:p>
        </p:txBody>
      </p:sp>
      <p:cxnSp>
        <p:nvCxnSpPr>
          <p:cNvPr id="7" name="Straight Connector 6"/>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lvl1pPr>
              <a:defRPr b="1">
                <a:solidFill>
                  <a:srgbClr val="606A17"/>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22264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1369219"/>
            <a:ext cx="3996000" cy="2929826"/>
          </a:xfrm>
        </p:spPr>
        <p:txBody>
          <a:bodyPr>
            <a:noAutofit/>
          </a:bodyPr>
          <a:lstStyle>
            <a:lvl1pPr>
              <a:spcAft>
                <a:spcPts val="1350"/>
              </a:spcAft>
              <a:defRPr/>
            </a:lvl1pPr>
            <a:lvl2pPr>
              <a:spcAft>
                <a:spcPts val="1350"/>
              </a:spcAft>
              <a:defRPr/>
            </a:lvl2pPr>
            <a:lvl3pPr>
              <a:spcAft>
                <a:spcPts val="1350"/>
              </a:spcAft>
              <a:defRPr/>
            </a:lvl3pPr>
            <a:lvl4pPr>
              <a:spcAft>
                <a:spcPts val="1350"/>
              </a:spcAft>
              <a:defRPr/>
            </a:lvl4pPr>
            <a:lvl5pPr>
              <a:spcAft>
                <a:spcPts val="135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801688" y="1369219"/>
            <a:ext cx="3996000" cy="2929826"/>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‹N›</a:t>
            </a:fld>
            <a:endParaRPr lang="en-GB"/>
          </a:p>
        </p:txBody>
      </p:sp>
      <p:cxnSp>
        <p:nvCxnSpPr>
          <p:cNvPr id="9" name="Straight Connector 8"/>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728042" y="362145"/>
            <a:ext cx="7886700" cy="586768"/>
          </a:xfrm>
          <a:prstGeom prst="rect">
            <a:avLst/>
          </a:prstGeom>
        </p:spPr>
        <p:txBody>
          <a:bodyPr vert="horz" lIns="91440" tIns="45720" rIns="91440" bIns="0" rtlCol="0" anchor="b" anchorCtr="0">
            <a:noAutofit/>
          </a:bodyPr>
          <a:lstStyle>
            <a:lvl1pPr>
              <a:defRPr lang="en-US" sz="3000" b="1" kern="1200" dirty="0" smtClean="0">
                <a:solidFill>
                  <a:srgbClr val="606A17"/>
                </a:solidFill>
                <a:latin typeface="+mj-lt"/>
                <a:ea typeface="+mj-ea"/>
                <a:cs typeface="+mj-cs"/>
              </a:defRPr>
            </a:lvl1pPr>
          </a:lstStyle>
          <a:p>
            <a:r>
              <a:rPr lang="en-US" dirty="0"/>
              <a:t>Click to edit Master title style</a:t>
            </a:r>
            <a:endParaRPr lang="en-GB" dirty="0"/>
          </a:p>
        </p:txBody>
      </p:sp>
    </p:spTree>
    <p:extLst>
      <p:ext uri="{BB962C8B-B14F-4D97-AF65-F5344CB8AC3E}">
        <p14:creationId xmlns:p14="http://schemas.microsoft.com/office/powerpoint/2010/main" val="220100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2145"/>
            <a:ext cx="7886700" cy="586768"/>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369219"/>
            <a:ext cx="7886700" cy="291142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718737" y="4596018"/>
            <a:ext cx="541244" cy="273844"/>
          </a:xfrm>
          <a:prstGeom prst="rect">
            <a:avLst/>
          </a:prstGeom>
        </p:spPr>
        <p:txBody>
          <a:bodyPr vert="horz" lIns="91440" tIns="45720" rIns="91440" bIns="45720" rtlCol="0" anchor="ctr">
            <a:noAutofit/>
          </a:bodyPr>
          <a:lstStyle>
            <a:lvl1pPr algn="l">
              <a:defRPr sz="900">
                <a:solidFill>
                  <a:schemeClr val="tx1">
                    <a:tint val="75000"/>
                  </a:schemeClr>
                </a:solidFill>
              </a:defRPr>
            </a:lvl1pPr>
          </a:lstStyle>
          <a:p>
            <a:fld id="{F46C79FD-C571-418B-AB0F-5EE936C85276}" type="slidenum">
              <a:rPr lang="en-GB" smtClean="0"/>
              <a:pPr/>
              <a:t>‹N›</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7365123" y="4532044"/>
            <a:ext cx="1286800" cy="337817"/>
          </a:xfrm>
          <a:prstGeom prst="rect">
            <a:avLst/>
          </a:prstGeom>
        </p:spPr>
      </p:pic>
    </p:spTree>
    <p:extLst>
      <p:ext uri="{BB962C8B-B14F-4D97-AF65-F5344CB8AC3E}">
        <p14:creationId xmlns:p14="http://schemas.microsoft.com/office/powerpoint/2010/main" val="1193237765"/>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 id="2147483946" r:id="rId17"/>
    <p:sldLayoutId id="2147483947" r:id="rId18"/>
    <p:sldLayoutId id="2147483948" r:id="rId19"/>
  </p:sldLayoutIdLst>
  <p:hf hdr="0" ftr="0" dt="0"/>
  <p:txStyles>
    <p:titleStyle>
      <a:lvl1pPr algn="l" defTabSz="685800"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environment/forests/flegt.ht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ec.europa.eu/environment/forests/timber_regulation.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1</a:t>
            </a:fld>
            <a:endParaRPr lang="en-GB"/>
          </a:p>
        </p:txBody>
      </p:sp>
      <p:sp>
        <p:nvSpPr>
          <p:cNvPr id="3" name="Title 2"/>
          <p:cNvSpPr>
            <a:spLocks noGrp="1"/>
          </p:cNvSpPr>
          <p:nvPr>
            <p:ph type="ctrTitle"/>
          </p:nvPr>
        </p:nvSpPr>
        <p:spPr>
          <a:xfrm>
            <a:off x="825565" y="1275606"/>
            <a:ext cx="7548918" cy="654485"/>
          </a:xfrm>
        </p:spPr>
        <p:txBody>
          <a:bodyPr>
            <a:noAutofit/>
          </a:bodyPr>
          <a:lstStyle/>
          <a:p>
            <a:r>
              <a:rPr lang="en-US" sz="2000" b="1" dirty="0">
                <a:solidFill>
                  <a:srgbClr val="FFFFFF"/>
                </a:solidFill>
              </a:rPr>
              <a:t>Proposal for a Regulation on the making available on the Union market as well as export from the Union of certain commodities and products associated with deforestation and forest degradation and repealing Regulation (EU) No 995/201</a:t>
            </a:r>
            <a:endParaRPr lang="en-US" sz="2000" dirty="0"/>
          </a:p>
        </p:txBody>
      </p:sp>
      <p:sp>
        <p:nvSpPr>
          <p:cNvPr id="5" name="Text Placeholder 4"/>
          <p:cNvSpPr>
            <a:spLocks noGrp="1"/>
          </p:cNvSpPr>
          <p:nvPr>
            <p:ph type="body" sz="quarter" idx="13"/>
          </p:nvPr>
        </p:nvSpPr>
        <p:spPr/>
        <p:txBody>
          <a:bodyPr/>
          <a:lstStyle/>
          <a:p>
            <a:r>
              <a:rPr lang="en-US" dirty="0"/>
              <a:t>European Commission </a:t>
            </a:r>
            <a:br>
              <a:rPr lang="en-US" dirty="0"/>
            </a:br>
            <a:r>
              <a:rPr lang="en-US" dirty="0"/>
              <a:t>DG Environment</a:t>
            </a:r>
          </a:p>
        </p:txBody>
      </p:sp>
    </p:spTree>
    <p:extLst>
      <p:ext uri="{BB962C8B-B14F-4D97-AF65-F5344CB8AC3E}">
        <p14:creationId xmlns:p14="http://schemas.microsoft.com/office/powerpoint/2010/main" val="351043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10</a:t>
            </a:fld>
            <a:endParaRPr lang="en-GB"/>
          </a:p>
        </p:txBody>
      </p:sp>
      <p:sp>
        <p:nvSpPr>
          <p:cNvPr id="3" name="Title 2"/>
          <p:cNvSpPr>
            <a:spLocks noGrp="1"/>
          </p:cNvSpPr>
          <p:nvPr>
            <p:ph type="title"/>
          </p:nvPr>
        </p:nvSpPr>
        <p:spPr/>
        <p:txBody>
          <a:bodyPr/>
          <a:lstStyle/>
          <a:p>
            <a:r>
              <a:rPr lang="en-GB" b="1" dirty="0">
                <a:solidFill>
                  <a:srgbClr val="606A17"/>
                </a:solidFill>
              </a:rPr>
              <a:t>Objectives</a:t>
            </a:r>
            <a:endParaRPr lang="en-US" b="1" dirty="0">
              <a:solidFill>
                <a:srgbClr val="606A17"/>
              </a:solidFill>
            </a:endParaRPr>
          </a:p>
        </p:txBody>
      </p:sp>
      <p:sp>
        <p:nvSpPr>
          <p:cNvPr id="6" name="Rounded Rectangle 4"/>
          <p:cNvSpPr txBox="1"/>
          <p:nvPr/>
        </p:nvSpPr>
        <p:spPr>
          <a:xfrm>
            <a:off x="728042" y="1539620"/>
            <a:ext cx="8069397" cy="1132351"/>
          </a:xfrm>
          <a:prstGeom prst="rect">
            <a:avLst/>
          </a:prstGeom>
          <a:solidFill>
            <a:srgbClr val="7E8C74"/>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Aft>
                <a:spcPct val="35000"/>
              </a:spcAft>
            </a:pPr>
            <a:r>
              <a:rPr lang="en-IE" sz="1600" b="1" dirty="0">
                <a:solidFill>
                  <a:schemeClr val="accent5"/>
                </a:solidFill>
              </a:rPr>
              <a:t>Minimise the EU’s contribution to deforestation and forest degradation worldwide </a:t>
            </a:r>
          </a:p>
          <a:p>
            <a:pPr lvl="0" algn="ctr" defTabSz="711200">
              <a:lnSpc>
                <a:spcPct val="90000"/>
              </a:lnSpc>
              <a:spcAft>
                <a:spcPct val="35000"/>
              </a:spcAft>
            </a:pPr>
            <a:r>
              <a:rPr lang="en-IE" sz="1600" b="0" dirty="0">
                <a:solidFill>
                  <a:schemeClr val="bg1"/>
                </a:solidFill>
              </a:rPr>
              <a:t>(thus reducing EU-driven GHG emissions and biodiversity loss)</a:t>
            </a:r>
            <a:endParaRPr lang="en-IE" sz="1600" b="0" kern="1200" dirty="0">
              <a:solidFill>
                <a:schemeClr val="bg1"/>
              </a:solidFill>
            </a:endParaRPr>
          </a:p>
        </p:txBody>
      </p:sp>
      <p:sp>
        <p:nvSpPr>
          <p:cNvPr id="10" name="TextBox 9"/>
          <p:cNvSpPr txBox="1"/>
          <p:nvPr/>
        </p:nvSpPr>
        <p:spPr>
          <a:xfrm>
            <a:off x="3793467" y="2770106"/>
            <a:ext cx="1786645" cy="369332"/>
          </a:xfrm>
          <a:prstGeom prst="rect">
            <a:avLst/>
          </a:prstGeom>
          <a:noFill/>
        </p:spPr>
        <p:txBody>
          <a:bodyPr wrap="square" rtlCol="0">
            <a:spAutoFit/>
          </a:bodyPr>
          <a:lstStyle/>
          <a:p>
            <a:pPr algn="ctr"/>
            <a:r>
              <a:rPr lang="en-GB" b="1" dirty="0">
                <a:solidFill>
                  <a:srgbClr val="606A17"/>
                </a:solidFill>
              </a:rPr>
              <a:t>Specific</a:t>
            </a:r>
            <a:r>
              <a:rPr lang="en-GB" sz="1600" b="1" dirty="0">
                <a:solidFill>
                  <a:srgbClr val="606A17"/>
                </a:solidFill>
              </a:rPr>
              <a:t> </a:t>
            </a:r>
          </a:p>
        </p:txBody>
      </p:sp>
      <p:sp>
        <p:nvSpPr>
          <p:cNvPr id="12" name="Rounded Rectangle 22">
            <a:extLst>
              <a:ext uri="{FF2B5EF4-FFF2-40B4-BE49-F238E27FC236}">
                <a16:creationId xmlns:a16="http://schemas.microsoft.com/office/drawing/2014/main" id="{724FD642-5E1C-48F8-926D-694C8B70452F}"/>
              </a:ext>
            </a:extLst>
          </p:cNvPr>
          <p:cNvSpPr/>
          <p:nvPr/>
        </p:nvSpPr>
        <p:spPr>
          <a:xfrm>
            <a:off x="728042" y="3262678"/>
            <a:ext cx="3947307" cy="1191282"/>
          </a:xfrm>
          <a:prstGeom prst="roundRect">
            <a:avLst/>
          </a:prstGeom>
          <a:solidFill>
            <a:srgbClr val="D4D07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600" dirty="0" err="1">
                <a:solidFill>
                  <a:srgbClr val="FF0000"/>
                </a:solidFill>
              </a:rPr>
              <a:t>Minimise</a:t>
            </a:r>
            <a:r>
              <a:rPr lang="de-DE" sz="1600" dirty="0">
                <a:solidFill>
                  <a:srgbClr val="FF0000"/>
                </a:solidFill>
              </a:rPr>
              <a:t> the </a:t>
            </a:r>
            <a:r>
              <a:rPr lang="de-DE" sz="1600" dirty="0" err="1">
                <a:solidFill>
                  <a:srgbClr val="FF0000"/>
                </a:solidFill>
              </a:rPr>
              <a:t>risk</a:t>
            </a:r>
            <a:r>
              <a:rPr lang="de-DE" sz="1600" dirty="0">
                <a:solidFill>
                  <a:srgbClr val="FF0000"/>
                </a:solidFill>
              </a:rPr>
              <a:t> </a:t>
            </a:r>
            <a:r>
              <a:rPr lang="de-DE" sz="1600" dirty="0" err="1">
                <a:solidFill>
                  <a:schemeClr val="tx1"/>
                </a:solidFill>
              </a:rPr>
              <a:t>that</a:t>
            </a:r>
            <a:r>
              <a:rPr lang="de-DE" sz="1600" dirty="0">
                <a:solidFill>
                  <a:schemeClr val="tx1"/>
                </a:solidFill>
              </a:rPr>
              <a:t> </a:t>
            </a:r>
            <a:r>
              <a:rPr lang="en-US" sz="1600" dirty="0">
                <a:solidFill>
                  <a:schemeClr val="tx1"/>
                </a:solidFill>
              </a:rPr>
              <a:t>products coming from </a:t>
            </a:r>
            <a:r>
              <a:rPr lang="en-US" sz="1600" dirty="0">
                <a:solidFill>
                  <a:srgbClr val="FF0000"/>
                </a:solidFill>
              </a:rPr>
              <a:t>supply chains associated</a:t>
            </a:r>
            <a:r>
              <a:rPr lang="de-DE" sz="1600" dirty="0">
                <a:solidFill>
                  <a:srgbClr val="FF0000"/>
                </a:solidFill>
              </a:rPr>
              <a:t> </a:t>
            </a:r>
            <a:r>
              <a:rPr lang="en-US" sz="1600" dirty="0">
                <a:solidFill>
                  <a:srgbClr val="FF0000"/>
                </a:solidFill>
              </a:rPr>
              <a:t>with deforestation or forest degradation</a:t>
            </a:r>
            <a:r>
              <a:rPr lang="de-DE" sz="1600" dirty="0">
                <a:solidFill>
                  <a:srgbClr val="FF0000"/>
                </a:solidFill>
              </a:rPr>
              <a:t> </a:t>
            </a:r>
            <a:r>
              <a:rPr lang="de-DE" sz="1600" dirty="0" err="1">
                <a:solidFill>
                  <a:schemeClr val="tx1"/>
                </a:solidFill>
              </a:rPr>
              <a:t>are</a:t>
            </a:r>
            <a:r>
              <a:rPr lang="de-DE" sz="1600" dirty="0">
                <a:solidFill>
                  <a:schemeClr val="tx1"/>
                </a:solidFill>
              </a:rPr>
              <a:t> </a:t>
            </a:r>
            <a:r>
              <a:rPr lang="de-DE" sz="1600" dirty="0" err="1">
                <a:solidFill>
                  <a:srgbClr val="FF0000"/>
                </a:solidFill>
              </a:rPr>
              <a:t>placed</a:t>
            </a:r>
            <a:r>
              <a:rPr lang="de-DE" sz="1600" dirty="0">
                <a:solidFill>
                  <a:srgbClr val="FF0000"/>
                </a:solidFill>
              </a:rPr>
              <a:t> on the EU </a:t>
            </a:r>
            <a:r>
              <a:rPr lang="de-DE" sz="1600" dirty="0" err="1">
                <a:solidFill>
                  <a:srgbClr val="FF0000"/>
                </a:solidFill>
              </a:rPr>
              <a:t>market</a:t>
            </a:r>
            <a:endParaRPr lang="en-GB" sz="1600" dirty="0">
              <a:solidFill>
                <a:srgbClr val="FF0000"/>
              </a:solidFill>
            </a:endParaRPr>
          </a:p>
        </p:txBody>
      </p:sp>
      <p:sp>
        <p:nvSpPr>
          <p:cNvPr id="14" name="TextBox 13"/>
          <p:cNvSpPr txBox="1"/>
          <p:nvPr/>
        </p:nvSpPr>
        <p:spPr>
          <a:xfrm>
            <a:off x="3793466" y="1107407"/>
            <a:ext cx="1605389" cy="369332"/>
          </a:xfrm>
          <a:prstGeom prst="rect">
            <a:avLst/>
          </a:prstGeom>
          <a:noFill/>
        </p:spPr>
        <p:txBody>
          <a:bodyPr wrap="square" rtlCol="0">
            <a:spAutoFit/>
          </a:bodyPr>
          <a:lstStyle/>
          <a:p>
            <a:pPr algn="ctr"/>
            <a:r>
              <a:rPr lang="en-GB" b="1" dirty="0">
                <a:solidFill>
                  <a:srgbClr val="606A17"/>
                </a:solidFill>
              </a:rPr>
              <a:t>GENERAL</a:t>
            </a:r>
            <a:endParaRPr lang="en-GB" sz="1600" b="1" dirty="0">
              <a:solidFill>
                <a:srgbClr val="606A17"/>
              </a:solidFill>
            </a:endParaRPr>
          </a:p>
        </p:txBody>
      </p:sp>
      <p:sp>
        <p:nvSpPr>
          <p:cNvPr id="16" name="Rounded Rectangle 22">
            <a:extLst>
              <a:ext uri="{FF2B5EF4-FFF2-40B4-BE49-F238E27FC236}">
                <a16:creationId xmlns:a16="http://schemas.microsoft.com/office/drawing/2014/main" id="{724FD642-5E1C-48F8-926D-694C8B70452F}"/>
              </a:ext>
            </a:extLst>
          </p:cNvPr>
          <p:cNvSpPr/>
          <p:nvPr/>
        </p:nvSpPr>
        <p:spPr>
          <a:xfrm>
            <a:off x="4762741" y="3284487"/>
            <a:ext cx="3947307" cy="1191282"/>
          </a:xfrm>
          <a:prstGeom prst="roundRect">
            <a:avLst/>
          </a:prstGeom>
          <a:solidFill>
            <a:srgbClr val="D4D07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1600" dirty="0">
                <a:solidFill>
                  <a:srgbClr val="FF0000"/>
                </a:solidFill>
              </a:rPr>
              <a:t>Increase EU demand for and trade in legal and ‘deforestation free’ commodities and products</a:t>
            </a:r>
            <a:endParaRPr lang="en-GB" sz="1600" dirty="0">
              <a:solidFill>
                <a:srgbClr val="FF0000"/>
              </a:solidFill>
            </a:endParaRPr>
          </a:p>
        </p:txBody>
      </p:sp>
    </p:spTree>
    <p:extLst>
      <p:ext uri="{BB962C8B-B14F-4D97-AF65-F5344CB8AC3E}">
        <p14:creationId xmlns:p14="http://schemas.microsoft.com/office/powerpoint/2010/main" val="3773589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1755" y="1129747"/>
            <a:ext cx="8179274" cy="3760285"/>
          </a:xfrm>
        </p:spPr>
        <p:txBody>
          <a:bodyPr/>
          <a:lstStyle/>
          <a:p>
            <a:pPr>
              <a:spcBef>
                <a:spcPts val="1200"/>
              </a:spcBef>
              <a:spcAft>
                <a:spcPts val="1200"/>
              </a:spcAft>
            </a:pPr>
            <a:r>
              <a:rPr lang="en-US" b="1" dirty="0"/>
              <a:t>Mandatory due diligence </a:t>
            </a:r>
            <a:r>
              <a:rPr lang="en-US" dirty="0"/>
              <a:t>rules for all operators that place the commodities and products on the EU market or export them from the EU</a:t>
            </a:r>
          </a:p>
          <a:p>
            <a:pPr lvl="1"/>
            <a:r>
              <a:rPr lang="en-US" dirty="0"/>
              <a:t>Only products that are both </a:t>
            </a:r>
            <a:r>
              <a:rPr lang="en-US" b="1" dirty="0"/>
              <a:t>deforestation-free and legal </a:t>
            </a:r>
            <a:r>
              <a:rPr lang="en-US" dirty="0"/>
              <a:t>according to the laws of the country of </a:t>
            </a:r>
            <a:r>
              <a:rPr lang="en-US" i="1" dirty="0"/>
              <a:t>production</a:t>
            </a:r>
            <a:r>
              <a:rPr lang="en-US" dirty="0"/>
              <a:t> would be allowed on or exported from the EU market, and are covered by </a:t>
            </a:r>
            <a:r>
              <a:rPr lang="en-US" b="1" dirty="0"/>
              <a:t>a due diligence statement</a:t>
            </a:r>
          </a:p>
          <a:p>
            <a:pPr lvl="1"/>
            <a:r>
              <a:rPr lang="en-US" dirty="0"/>
              <a:t>Based on </a:t>
            </a:r>
            <a:r>
              <a:rPr lang="en-US" b="1" dirty="0"/>
              <a:t>existing</a:t>
            </a:r>
            <a:r>
              <a:rPr lang="en-US" dirty="0"/>
              <a:t> </a:t>
            </a:r>
            <a:r>
              <a:rPr lang="en-US" b="1" dirty="0"/>
              <a:t>definitions </a:t>
            </a:r>
            <a:r>
              <a:rPr lang="en-US" dirty="0"/>
              <a:t>(coming from EU legislation i.e. RED and from international work esp. FAO) </a:t>
            </a:r>
          </a:p>
          <a:p>
            <a:pPr lvl="1"/>
            <a:r>
              <a:rPr lang="en-US" b="1" dirty="0"/>
              <a:t>Strict traceability </a:t>
            </a:r>
            <a:r>
              <a:rPr lang="en-US" dirty="0"/>
              <a:t>linking the commodity to the plot of land where it was produced</a:t>
            </a:r>
          </a:p>
          <a:p>
            <a:pPr lvl="1"/>
            <a:r>
              <a:rPr lang="en-US" b="1" dirty="0"/>
              <a:t>Information system</a:t>
            </a:r>
            <a:r>
              <a:rPr lang="en-US" dirty="0"/>
              <a:t>: Host due diligence statements and related information to facilitate enforcement by Member States.</a:t>
            </a:r>
          </a:p>
          <a:p>
            <a:pPr lvl="1"/>
            <a:endParaRPr lang="en-US" dirty="0"/>
          </a:p>
        </p:txBody>
      </p:sp>
      <p:sp>
        <p:nvSpPr>
          <p:cNvPr id="3" name="Slide Number Placeholder 2"/>
          <p:cNvSpPr>
            <a:spLocks noGrp="1"/>
          </p:cNvSpPr>
          <p:nvPr>
            <p:ph type="sldNum" sz="quarter" idx="12"/>
          </p:nvPr>
        </p:nvSpPr>
        <p:spPr/>
        <p:txBody>
          <a:bodyPr/>
          <a:lstStyle/>
          <a:p>
            <a:fld id="{F46C79FD-C571-418B-AB0F-5EE936C85276}" type="slidenum">
              <a:rPr lang="en-GB" smtClean="0"/>
              <a:t>11</a:t>
            </a:fld>
            <a:endParaRPr lang="en-GB"/>
          </a:p>
        </p:txBody>
      </p:sp>
      <p:sp>
        <p:nvSpPr>
          <p:cNvPr id="4" name="Title 3"/>
          <p:cNvSpPr>
            <a:spLocks noGrp="1"/>
          </p:cNvSpPr>
          <p:nvPr>
            <p:ph type="title"/>
          </p:nvPr>
        </p:nvSpPr>
        <p:spPr/>
        <p:txBody>
          <a:bodyPr/>
          <a:lstStyle/>
          <a:p>
            <a:r>
              <a:rPr lang="en-US" dirty="0"/>
              <a:t>Main elements [1] </a:t>
            </a:r>
          </a:p>
        </p:txBody>
      </p:sp>
    </p:spTree>
    <p:extLst>
      <p:ext uri="{BB962C8B-B14F-4D97-AF65-F5344CB8AC3E}">
        <p14:creationId xmlns:p14="http://schemas.microsoft.com/office/powerpoint/2010/main" val="191176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383214"/>
            <a:ext cx="8110258" cy="3420783"/>
          </a:xfrm>
        </p:spPr>
        <p:txBody>
          <a:bodyPr/>
          <a:lstStyle/>
          <a:p>
            <a:pPr>
              <a:spcBef>
                <a:spcPts val="1200"/>
              </a:spcBef>
              <a:spcAft>
                <a:spcPts val="1200"/>
              </a:spcAft>
            </a:pPr>
            <a:r>
              <a:rPr lang="en-US" b="1" dirty="0"/>
              <a:t>Benchmarking system </a:t>
            </a:r>
            <a:r>
              <a:rPr lang="en-US" dirty="0"/>
              <a:t>that allows to assign risk to countries according to the level of risk of deforestation [low, standard, high]</a:t>
            </a:r>
          </a:p>
          <a:p>
            <a:pPr>
              <a:spcBef>
                <a:spcPts val="1200"/>
              </a:spcBef>
              <a:spcAft>
                <a:spcPts val="1200"/>
              </a:spcAft>
            </a:pPr>
            <a:r>
              <a:rPr lang="en-US" b="1" dirty="0"/>
              <a:t>Specific obligations for operators </a:t>
            </a:r>
            <a:r>
              <a:rPr lang="en-US" dirty="0"/>
              <a:t>and </a:t>
            </a:r>
            <a:r>
              <a:rPr lang="en-US" b="1" dirty="0"/>
              <a:t>Member State authorities –  </a:t>
            </a:r>
            <a:r>
              <a:rPr lang="en-US" dirty="0"/>
              <a:t>simplified due diligence for low-risk and enhanced scrutiny for high-risk countries</a:t>
            </a:r>
          </a:p>
          <a:p>
            <a:pPr>
              <a:spcBef>
                <a:spcPts val="1200"/>
              </a:spcBef>
              <a:spcAft>
                <a:spcPts val="1200"/>
              </a:spcAft>
            </a:pPr>
            <a:r>
              <a:rPr lang="en-US" b="1" dirty="0"/>
              <a:t>Minimum level of inspections </a:t>
            </a:r>
            <a:r>
              <a:rPr lang="en-US" dirty="0"/>
              <a:t>for Member States authorities to perform</a:t>
            </a:r>
          </a:p>
          <a:p>
            <a:pPr>
              <a:spcBef>
                <a:spcPts val="1200"/>
              </a:spcBef>
              <a:spcAft>
                <a:spcPts val="1200"/>
              </a:spcAft>
            </a:pPr>
            <a:r>
              <a:rPr lang="en-US" b="1" dirty="0"/>
              <a:t>Effective, proportionate and dissuasive penalties</a:t>
            </a:r>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F46C79FD-C571-418B-AB0F-5EE936C85276}" type="slidenum">
              <a:rPr lang="en-GB" smtClean="0"/>
              <a:t>12</a:t>
            </a:fld>
            <a:endParaRPr lang="en-GB"/>
          </a:p>
        </p:txBody>
      </p:sp>
      <p:sp>
        <p:nvSpPr>
          <p:cNvPr id="4" name="Title 3"/>
          <p:cNvSpPr>
            <a:spLocks noGrp="1"/>
          </p:cNvSpPr>
          <p:nvPr>
            <p:ph type="title"/>
          </p:nvPr>
        </p:nvSpPr>
        <p:spPr/>
        <p:txBody>
          <a:bodyPr/>
          <a:lstStyle/>
          <a:p>
            <a:r>
              <a:rPr lang="en-US" dirty="0"/>
              <a:t>Main elements [2] </a:t>
            </a:r>
          </a:p>
        </p:txBody>
      </p:sp>
    </p:spTree>
    <p:extLst>
      <p:ext uri="{BB962C8B-B14F-4D97-AF65-F5344CB8AC3E}">
        <p14:creationId xmlns:p14="http://schemas.microsoft.com/office/powerpoint/2010/main" val="196567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8042" y="1203598"/>
            <a:ext cx="8179274" cy="2911428"/>
          </a:xfrm>
        </p:spPr>
        <p:txBody>
          <a:bodyPr/>
          <a:lstStyle/>
          <a:p>
            <a:pPr marL="0" indent="0">
              <a:buNone/>
            </a:pPr>
            <a:r>
              <a:rPr lang="en-US" b="1" dirty="0"/>
              <a:t>Cooperation with partner countries</a:t>
            </a:r>
          </a:p>
          <a:p>
            <a:r>
              <a:rPr lang="en-US" dirty="0"/>
              <a:t>Imports of the commodities and products covered - </a:t>
            </a:r>
            <a:r>
              <a:rPr lang="en-US" b="1" dirty="0"/>
              <a:t>EUR 60 billion / year</a:t>
            </a:r>
          </a:p>
          <a:p>
            <a:r>
              <a:rPr lang="en-US" dirty="0"/>
              <a:t>N</a:t>
            </a:r>
            <a:r>
              <a:rPr lang="en-US" b="1" dirty="0"/>
              <a:t>o ban </a:t>
            </a:r>
            <a:r>
              <a:rPr lang="en-US" dirty="0"/>
              <a:t>against any country or commodity</a:t>
            </a:r>
          </a:p>
          <a:p>
            <a:r>
              <a:rPr lang="en-US" dirty="0"/>
              <a:t>The Commission will </a:t>
            </a:r>
            <a:r>
              <a:rPr lang="en-US" b="1" dirty="0"/>
              <a:t>step up cooperation programs </a:t>
            </a:r>
            <a:r>
              <a:rPr lang="en-US" dirty="0"/>
              <a:t>to ensure that EU partners are able to reap the benefits of new EU rules on deforestation</a:t>
            </a:r>
          </a:p>
          <a:p>
            <a:r>
              <a:rPr lang="en-US" dirty="0"/>
              <a:t>The new </a:t>
            </a:r>
            <a:r>
              <a:rPr lang="en-US" b="1" dirty="0"/>
              <a:t>Forest Partnerships </a:t>
            </a:r>
            <a:r>
              <a:rPr lang="en-US" dirty="0"/>
              <a:t>are a key tool in this regard</a:t>
            </a:r>
          </a:p>
          <a:p>
            <a:r>
              <a:rPr lang="en-US" dirty="0"/>
              <a:t>The Commission will also intensify engagement with consumer countries such as China and USA as well as in international fora.</a:t>
            </a:r>
          </a:p>
          <a:p>
            <a:pPr marL="0" indent="0">
              <a:buNone/>
            </a:pPr>
            <a:endParaRPr lang="en-US" dirty="0"/>
          </a:p>
        </p:txBody>
      </p:sp>
      <p:sp>
        <p:nvSpPr>
          <p:cNvPr id="3" name="Slide Number Placeholder 2"/>
          <p:cNvSpPr>
            <a:spLocks noGrp="1"/>
          </p:cNvSpPr>
          <p:nvPr>
            <p:ph type="sldNum" sz="quarter" idx="12"/>
          </p:nvPr>
        </p:nvSpPr>
        <p:spPr/>
        <p:txBody>
          <a:bodyPr/>
          <a:lstStyle/>
          <a:p>
            <a:fld id="{F46C79FD-C571-418B-AB0F-5EE936C85276}" type="slidenum">
              <a:rPr lang="en-GB" smtClean="0"/>
              <a:t>13</a:t>
            </a:fld>
            <a:endParaRPr lang="en-GB"/>
          </a:p>
        </p:txBody>
      </p:sp>
      <p:sp>
        <p:nvSpPr>
          <p:cNvPr id="4" name="Title 3"/>
          <p:cNvSpPr>
            <a:spLocks noGrp="1"/>
          </p:cNvSpPr>
          <p:nvPr>
            <p:ph type="title"/>
          </p:nvPr>
        </p:nvSpPr>
        <p:spPr/>
        <p:txBody>
          <a:bodyPr/>
          <a:lstStyle/>
          <a:p>
            <a:br>
              <a:rPr lang="en-US" dirty="0"/>
            </a:br>
            <a:r>
              <a:rPr lang="en-US" dirty="0"/>
              <a:t>Main elements [3] </a:t>
            </a:r>
          </a:p>
        </p:txBody>
      </p:sp>
    </p:spTree>
    <p:extLst>
      <p:ext uri="{BB962C8B-B14F-4D97-AF65-F5344CB8AC3E}">
        <p14:creationId xmlns:p14="http://schemas.microsoft.com/office/powerpoint/2010/main" val="3957907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lvl="1" algn="just">
              <a:spcAft>
                <a:spcPts val="300"/>
              </a:spcAft>
            </a:pPr>
            <a:r>
              <a:rPr lang="en-US" sz="1600" dirty="0"/>
              <a:t>The Regulation aims to </a:t>
            </a:r>
            <a:r>
              <a:rPr lang="en-US" sz="1600" b="1" dirty="0"/>
              <a:t>enhance trade in products from “deforestation-free” supply chains</a:t>
            </a:r>
            <a:r>
              <a:rPr lang="en-US" sz="1600" dirty="0"/>
              <a:t>.  This proposal is an opportunity to jointly create more sustainable supply chains and take action against deforestation and forest degradation. </a:t>
            </a:r>
          </a:p>
          <a:p>
            <a:pPr lvl="1" algn="just">
              <a:spcAft>
                <a:spcPts val="300"/>
              </a:spcAft>
            </a:pPr>
            <a:r>
              <a:rPr lang="en-US" sz="1600" dirty="0"/>
              <a:t>The regulation imposes obligations on operators and traders aiming to place the commodities and products in scope on the EU market. It will have an impact on suppliers in their supply chain </a:t>
            </a:r>
            <a:r>
              <a:rPr lang="en-US" sz="1600" b="1" dirty="0"/>
              <a:t>whether in the EU or in partner countries</a:t>
            </a:r>
            <a:r>
              <a:rPr lang="en-US" sz="1600" dirty="0"/>
              <a:t>. The EU is ready to </a:t>
            </a:r>
            <a:r>
              <a:rPr lang="en-US" sz="1600" b="1" dirty="0"/>
              <a:t>work closely with and support the partner countries’ efforts </a:t>
            </a:r>
            <a:r>
              <a:rPr lang="en-US" sz="1600" dirty="0"/>
              <a:t>to create deforestation-free supply chains. </a:t>
            </a:r>
          </a:p>
          <a:p>
            <a:pPr lvl="1" algn="just">
              <a:spcAft>
                <a:spcPts val="300"/>
              </a:spcAft>
            </a:pPr>
            <a:r>
              <a:rPr lang="en-US" sz="1600" dirty="0"/>
              <a:t>The Regulation is based on the following </a:t>
            </a:r>
            <a:r>
              <a:rPr lang="en-US" sz="1600" b="1" dirty="0"/>
              <a:t>principles</a:t>
            </a:r>
            <a:r>
              <a:rPr lang="en-US" sz="1600" dirty="0"/>
              <a:t>:</a:t>
            </a:r>
          </a:p>
          <a:p>
            <a:pPr lvl="2" algn="just">
              <a:spcAft>
                <a:spcPts val="300"/>
              </a:spcAft>
            </a:pPr>
            <a:r>
              <a:rPr lang="en-US" sz="1400" dirty="0"/>
              <a:t>Transparency, accountability and sound scientific and methodological basis </a:t>
            </a:r>
          </a:p>
          <a:p>
            <a:pPr lvl="2" algn="just">
              <a:spcAft>
                <a:spcPts val="300"/>
              </a:spcAft>
            </a:pPr>
            <a:r>
              <a:rPr lang="en-US" sz="1400" dirty="0"/>
              <a:t>Consistency with agreed </a:t>
            </a:r>
            <a:r>
              <a:rPr lang="en-US" sz="1400" b="1" dirty="0"/>
              <a:t>international commitments</a:t>
            </a:r>
            <a:r>
              <a:rPr lang="en-US" sz="1400" dirty="0"/>
              <a:t>, notably halting deforestation at the levels of December 2020 in line with SDG 15 </a:t>
            </a:r>
          </a:p>
          <a:p>
            <a:pPr lvl="2" algn="just">
              <a:spcAft>
                <a:spcPts val="300"/>
              </a:spcAft>
            </a:pPr>
            <a:r>
              <a:rPr lang="en-US" sz="1400" b="1" dirty="0"/>
              <a:t>Non-discrimination</a:t>
            </a:r>
            <a:r>
              <a:rPr lang="en-US" sz="1400" dirty="0"/>
              <a:t>, as it equally treats domestic and imported commodities and products and covers both imports and exports. </a:t>
            </a:r>
            <a:endParaRPr lang="en-GB" sz="700" i="1" dirty="0"/>
          </a:p>
          <a:p>
            <a:pPr lvl="1" algn="just">
              <a:spcAft>
                <a:spcPts val="300"/>
              </a:spcAft>
            </a:pPr>
            <a:endParaRPr lang="en-US" sz="1050" b="1" i="1" dirty="0"/>
          </a:p>
          <a:p>
            <a:pPr lvl="1" algn="just">
              <a:spcAft>
                <a:spcPts val="300"/>
              </a:spcAft>
            </a:pPr>
            <a:endParaRPr lang="en-GB" sz="1600" b="1" dirty="0"/>
          </a:p>
        </p:txBody>
      </p:sp>
      <p:sp>
        <p:nvSpPr>
          <p:cNvPr id="3" name="Slide Number Placeholder 2"/>
          <p:cNvSpPr>
            <a:spLocks noGrp="1"/>
          </p:cNvSpPr>
          <p:nvPr>
            <p:ph type="sldNum" sz="quarter" idx="12"/>
          </p:nvPr>
        </p:nvSpPr>
        <p:spPr/>
        <p:txBody>
          <a:bodyPr/>
          <a:lstStyle/>
          <a:p>
            <a:fld id="{F46C79FD-C571-418B-AB0F-5EE936C85276}" type="slidenum">
              <a:rPr lang="en-GB" smtClean="0"/>
              <a:t>14</a:t>
            </a:fld>
            <a:endParaRPr lang="en-GB"/>
          </a:p>
        </p:txBody>
      </p:sp>
      <p:sp>
        <p:nvSpPr>
          <p:cNvPr id="4" name="Title 3"/>
          <p:cNvSpPr>
            <a:spLocks noGrp="1"/>
          </p:cNvSpPr>
          <p:nvPr>
            <p:ph type="title"/>
          </p:nvPr>
        </p:nvSpPr>
        <p:spPr>
          <a:xfrm>
            <a:off x="755576" y="0"/>
            <a:ext cx="8388424" cy="913461"/>
          </a:xfrm>
        </p:spPr>
        <p:txBody>
          <a:bodyPr/>
          <a:lstStyle/>
          <a:p>
            <a:pPr algn="ctr"/>
            <a:r>
              <a:rPr lang="en-GB" sz="2800" dirty="0"/>
              <a:t>Key messages  </a:t>
            </a:r>
          </a:p>
        </p:txBody>
      </p:sp>
    </p:spTree>
    <p:extLst>
      <p:ext uri="{BB962C8B-B14F-4D97-AF65-F5344CB8AC3E}">
        <p14:creationId xmlns:p14="http://schemas.microsoft.com/office/powerpoint/2010/main" val="51971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456384"/>
          </a:xfrm>
        </p:spPr>
        <p:txBody>
          <a:bodyPr/>
          <a:lstStyle/>
          <a:p>
            <a:pPr lvl="1" algn="just">
              <a:spcAft>
                <a:spcPts val="300"/>
              </a:spcAft>
            </a:pPr>
            <a:r>
              <a:rPr lang="en-US" sz="1400" dirty="0"/>
              <a:t>The Regulation is </a:t>
            </a:r>
            <a:r>
              <a:rPr lang="en-US" sz="1400" b="1" dirty="0"/>
              <a:t>part of a broader set of policies</a:t>
            </a:r>
            <a:r>
              <a:rPr lang="en-US" sz="1400" dirty="0"/>
              <a:t>.  It will be implemented hand-in-hand with other measures including, where appropriate and feasible, </a:t>
            </a:r>
            <a:r>
              <a:rPr lang="en-US" sz="1400" b="1" dirty="0"/>
              <a:t>support to producing countries</a:t>
            </a:r>
            <a:r>
              <a:rPr lang="en-US" sz="1400" dirty="0"/>
              <a:t>, </a:t>
            </a:r>
            <a:r>
              <a:rPr lang="en-US" sz="1400" b="1" dirty="0"/>
              <a:t>dialogue with other large consumer countries</a:t>
            </a:r>
            <a:r>
              <a:rPr lang="en-US" sz="1400" dirty="0"/>
              <a:t> and cooperation at international level, especially in the relevant </a:t>
            </a:r>
            <a:r>
              <a:rPr lang="en-US" sz="1400" b="1" dirty="0"/>
              <a:t>multilateral fora</a:t>
            </a:r>
            <a:r>
              <a:rPr lang="en-US" sz="1400" dirty="0"/>
              <a:t>. </a:t>
            </a:r>
          </a:p>
          <a:p>
            <a:pPr lvl="1" algn="just">
              <a:spcAft>
                <a:spcPts val="300"/>
              </a:spcAft>
            </a:pPr>
            <a:r>
              <a:rPr lang="en-US" sz="1400" dirty="0"/>
              <a:t>Partnerships and cooperation are important to promote the transition to </a:t>
            </a:r>
            <a:r>
              <a:rPr lang="en-US" sz="1400" b="1" dirty="0"/>
              <a:t>sustainable agricultural production, sustainable forest management and the development of transparent and sustainable supply chains</a:t>
            </a:r>
            <a:r>
              <a:rPr lang="en-US" sz="1400" dirty="0"/>
              <a:t>, as well as continue efforts towards identifying and agreeing robust standards and definitions that ensure a high level of protection of forest ecosystems.</a:t>
            </a:r>
          </a:p>
          <a:p>
            <a:pPr lvl="1" algn="just">
              <a:spcAft>
                <a:spcPts val="300"/>
              </a:spcAft>
            </a:pPr>
            <a:r>
              <a:rPr lang="en-US" sz="1400" dirty="0"/>
              <a:t>The Commission will therefore </a:t>
            </a:r>
            <a:r>
              <a:rPr lang="en-US" sz="1400" b="1" dirty="0"/>
              <a:t>engage with producer countries </a:t>
            </a:r>
            <a:r>
              <a:rPr lang="en-US" sz="1400" dirty="0"/>
              <a:t>concerned by the Regulation to jointly address deforestation and forest degradation and make sure that they are ready to adapt to the incoming new EU rules on deforestation. This engagement will include structured dialogues with partner countries, administrative arrangements and provisions in existing agreements or agreements that support producer countries to make the transition to an agricultural production that facilitates the compliance of relevant commodities and products with the requirements of this regulation.</a:t>
            </a:r>
          </a:p>
          <a:p>
            <a:pPr lvl="1" algn="just">
              <a:spcAft>
                <a:spcPts val="300"/>
              </a:spcAft>
            </a:pPr>
            <a:endParaRPr lang="en-US" sz="1000" b="1" i="1" dirty="0"/>
          </a:p>
          <a:p>
            <a:pPr lvl="1" algn="just">
              <a:spcAft>
                <a:spcPts val="300"/>
              </a:spcAft>
            </a:pPr>
            <a:endParaRPr lang="en-GB" sz="1400" b="1" dirty="0"/>
          </a:p>
        </p:txBody>
      </p:sp>
      <p:sp>
        <p:nvSpPr>
          <p:cNvPr id="3" name="Slide Number Placeholder 2"/>
          <p:cNvSpPr>
            <a:spLocks noGrp="1"/>
          </p:cNvSpPr>
          <p:nvPr>
            <p:ph type="sldNum" sz="quarter" idx="12"/>
          </p:nvPr>
        </p:nvSpPr>
        <p:spPr/>
        <p:txBody>
          <a:bodyPr/>
          <a:lstStyle/>
          <a:p>
            <a:fld id="{F46C79FD-C571-418B-AB0F-5EE936C85276}" type="slidenum">
              <a:rPr lang="en-GB" smtClean="0"/>
              <a:t>15</a:t>
            </a:fld>
            <a:endParaRPr lang="en-GB"/>
          </a:p>
        </p:txBody>
      </p:sp>
      <p:sp>
        <p:nvSpPr>
          <p:cNvPr id="4" name="Title 3"/>
          <p:cNvSpPr>
            <a:spLocks noGrp="1"/>
          </p:cNvSpPr>
          <p:nvPr>
            <p:ph type="title"/>
          </p:nvPr>
        </p:nvSpPr>
        <p:spPr>
          <a:xfrm>
            <a:off x="755576" y="0"/>
            <a:ext cx="8388424" cy="913461"/>
          </a:xfrm>
        </p:spPr>
        <p:txBody>
          <a:bodyPr/>
          <a:lstStyle/>
          <a:p>
            <a:pPr algn="ctr"/>
            <a:r>
              <a:rPr lang="en-GB" sz="2800" dirty="0"/>
              <a:t>Key messages</a:t>
            </a:r>
          </a:p>
        </p:txBody>
      </p:sp>
    </p:spTree>
    <p:extLst>
      <p:ext uri="{BB962C8B-B14F-4D97-AF65-F5344CB8AC3E}">
        <p14:creationId xmlns:p14="http://schemas.microsoft.com/office/powerpoint/2010/main" val="195730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03598"/>
            <a:ext cx="8179274" cy="2911428"/>
          </a:xfrm>
        </p:spPr>
        <p:txBody>
          <a:bodyPr/>
          <a:lstStyle/>
          <a:p>
            <a:pPr algn="just">
              <a:spcAft>
                <a:spcPts val="300"/>
              </a:spcAft>
            </a:pPr>
            <a:r>
              <a:rPr lang="en-US" sz="1300" b="1" i="1" dirty="0"/>
              <a:t>Article 1</a:t>
            </a:r>
            <a:r>
              <a:rPr lang="en-US" sz="1300" i="1" dirty="0"/>
              <a:t>: Obligations for operators placing on the EU market and exporting from the EU market (thus including export to address gap identified in EUTR)</a:t>
            </a:r>
          </a:p>
          <a:p>
            <a:pPr lvl="1" algn="just">
              <a:spcAft>
                <a:spcPts val="300"/>
              </a:spcAft>
            </a:pPr>
            <a:r>
              <a:rPr lang="en-US" sz="1000" i="1" dirty="0"/>
              <a:t>Relevant commodities and products as listed in Annex I </a:t>
            </a:r>
          </a:p>
          <a:p>
            <a:pPr lvl="1" algn="just">
              <a:spcAft>
                <a:spcPts val="300"/>
              </a:spcAft>
            </a:pPr>
            <a:r>
              <a:rPr lang="en-US" sz="1000" i="1" dirty="0"/>
              <a:t>Not applicable to commodities and products placed on the Union market before the entry into force of the Regulation</a:t>
            </a:r>
          </a:p>
          <a:p>
            <a:pPr algn="just">
              <a:spcAft>
                <a:spcPts val="300"/>
              </a:spcAft>
            </a:pPr>
            <a:endParaRPr lang="en-US" sz="1300" i="1" dirty="0"/>
          </a:p>
          <a:p>
            <a:pPr algn="just">
              <a:spcAft>
                <a:spcPts val="300"/>
              </a:spcAft>
            </a:pPr>
            <a:r>
              <a:rPr lang="en-US" sz="1300" b="1" i="1" dirty="0"/>
              <a:t>Article 2: </a:t>
            </a:r>
            <a:r>
              <a:rPr lang="en-US" sz="1300" i="1" dirty="0"/>
              <a:t>Definitions</a:t>
            </a:r>
          </a:p>
          <a:p>
            <a:pPr lvl="1" algn="just">
              <a:spcAft>
                <a:spcPts val="300"/>
              </a:spcAft>
            </a:pPr>
            <a:r>
              <a:rPr lang="en-US" sz="1000" b="1" i="1" dirty="0"/>
              <a:t>Definition of ‘deforestation’: </a:t>
            </a:r>
            <a:r>
              <a:rPr lang="en-US" sz="1000" i="1" dirty="0"/>
              <a:t>Builds on FAO: conversion of forest to agricultural use, whether human-induced or not</a:t>
            </a:r>
          </a:p>
          <a:p>
            <a:pPr lvl="1" algn="just">
              <a:spcAft>
                <a:spcPts val="300"/>
              </a:spcAft>
            </a:pPr>
            <a:r>
              <a:rPr lang="en-US" sz="1000" b="1" i="1" dirty="0"/>
              <a:t>Definition of ‘forest degradation‘ </a:t>
            </a:r>
            <a:r>
              <a:rPr lang="en-US" sz="1000" i="1" dirty="0"/>
              <a:t>has</a:t>
            </a:r>
            <a:r>
              <a:rPr lang="en-US" sz="1000" b="1" i="1" dirty="0"/>
              <a:t> two parts </a:t>
            </a:r>
            <a:r>
              <a:rPr lang="en-US" sz="1000" i="1" dirty="0"/>
              <a:t>and</a:t>
            </a:r>
            <a:r>
              <a:rPr lang="en-US" sz="1000" b="1" i="1" dirty="0"/>
              <a:t> </a:t>
            </a:r>
            <a:r>
              <a:rPr lang="en-US" sz="1000" i="1" dirty="0"/>
              <a:t>explicitly</a:t>
            </a:r>
            <a:r>
              <a:rPr lang="en-US" sz="1000" b="1" i="1" dirty="0"/>
              <a:t> focuses on harvesting operations : </a:t>
            </a:r>
          </a:p>
          <a:p>
            <a:pPr lvl="2" algn="just">
              <a:spcAft>
                <a:spcPts val="300"/>
              </a:spcAft>
            </a:pPr>
            <a:r>
              <a:rPr lang="en-US" sz="850" i="1" dirty="0"/>
              <a:t>aligned with FAO State of the World’s Forest Report 2020</a:t>
            </a:r>
          </a:p>
          <a:p>
            <a:pPr lvl="2" algn="just">
              <a:spcAft>
                <a:spcPts val="300"/>
              </a:spcAft>
            </a:pPr>
            <a:r>
              <a:rPr lang="en-US" sz="850" i="1" dirty="0"/>
              <a:t>building on sustainability criteria of REDIII</a:t>
            </a:r>
          </a:p>
          <a:p>
            <a:pPr lvl="1" algn="just">
              <a:spcAft>
                <a:spcPts val="300"/>
              </a:spcAft>
            </a:pPr>
            <a:r>
              <a:rPr lang="en-US" sz="1000" b="1" i="1" dirty="0"/>
              <a:t>Cut-off date of 31 December 2020: </a:t>
            </a:r>
            <a:r>
              <a:rPr lang="en-US" sz="1000" i="1" dirty="0"/>
              <a:t>Based on UN Sustainable Development Goals (15.2., halting deforestation by 2020)</a:t>
            </a:r>
            <a:endParaRPr lang="en-US" dirty="0"/>
          </a:p>
        </p:txBody>
      </p:sp>
      <p:sp>
        <p:nvSpPr>
          <p:cNvPr id="3" name="Slide Number Placeholder 2"/>
          <p:cNvSpPr>
            <a:spLocks noGrp="1"/>
          </p:cNvSpPr>
          <p:nvPr>
            <p:ph type="sldNum" sz="quarter" idx="12"/>
          </p:nvPr>
        </p:nvSpPr>
        <p:spPr/>
        <p:txBody>
          <a:bodyPr/>
          <a:lstStyle/>
          <a:p>
            <a:fld id="{F46C79FD-C571-418B-AB0F-5EE936C85276}" type="slidenum">
              <a:rPr lang="en-GB" smtClean="0"/>
              <a:t>16</a:t>
            </a:fld>
            <a:endParaRPr lang="en-GB"/>
          </a:p>
        </p:txBody>
      </p:sp>
      <p:sp>
        <p:nvSpPr>
          <p:cNvPr id="4" name="Title 3"/>
          <p:cNvSpPr>
            <a:spLocks noGrp="1"/>
          </p:cNvSpPr>
          <p:nvPr>
            <p:ph type="title"/>
          </p:nvPr>
        </p:nvSpPr>
        <p:spPr/>
        <p:txBody>
          <a:bodyPr/>
          <a:lstStyle/>
          <a:p>
            <a:r>
              <a:rPr lang="en-GB" sz="3200" dirty="0"/>
              <a:t>Chapter 1: General Provisions</a:t>
            </a:r>
            <a:endParaRPr lang="en-GB" dirty="0"/>
          </a:p>
        </p:txBody>
      </p:sp>
    </p:spTree>
    <p:extLst>
      <p:ext uri="{BB962C8B-B14F-4D97-AF65-F5344CB8AC3E}">
        <p14:creationId xmlns:p14="http://schemas.microsoft.com/office/powerpoint/2010/main" val="185363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spcAft>
                <a:spcPts val="300"/>
              </a:spcAft>
            </a:pPr>
            <a:r>
              <a:rPr lang="en-US" sz="1300" b="1" i="1" dirty="0"/>
              <a:t>Article 3: </a:t>
            </a:r>
            <a:r>
              <a:rPr lang="en-US" sz="1300" i="1" dirty="0"/>
              <a:t>Prohibition</a:t>
            </a:r>
          </a:p>
          <a:p>
            <a:pPr algn="just">
              <a:spcAft>
                <a:spcPts val="300"/>
              </a:spcAft>
            </a:pPr>
            <a:endParaRPr lang="en-US" sz="1300" i="1" dirty="0"/>
          </a:p>
          <a:p>
            <a:pPr marL="342900" lvl="1" indent="0" algn="just">
              <a:spcAft>
                <a:spcPts val="300"/>
              </a:spcAft>
              <a:buNone/>
            </a:pPr>
            <a:r>
              <a:rPr lang="en-US" sz="1000" i="1" dirty="0"/>
              <a:t>Products cannot be placed on the market or exported, unless they are </a:t>
            </a:r>
          </a:p>
          <a:p>
            <a:pPr lvl="1" algn="just">
              <a:spcAft>
                <a:spcPts val="300"/>
              </a:spcAft>
            </a:pPr>
            <a:endParaRPr lang="en-US" sz="1000" b="1" i="1" dirty="0"/>
          </a:p>
          <a:p>
            <a:pPr lvl="1" algn="just">
              <a:spcAft>
                <a:spcPts val="300"/>
              </a:spcAft>
            </a:pPr>
            <a:r>
              <a:rPr lang="en-US" sz="1000" b="1" i="1" dirty="0"/>
              <a:t>‘Deforestation-free’</a:t>
            </a:r>
            <a:r>
              <a:rPr lang="en-US" sz="1000" i="1" dirty="0"/>
              <a:t>: Major step forward vis a vis EUTR, aiming at covering gaps (a lot of deforestation is legal), facilitating implementation (satellite monitoring), preventing harmful incentives in third countries (race to the bottom) and increasing the overall effectiveness of Regulation;</a:t>
            </a:r>
          </a:p>
          <a:p>
            <a:pPr lvl="1" algn="just">
              <a:spcAft>
                <a:spcPts val="300"/>
              </a:spcAft>
            </a:pPr>
            <a:endParaRPr lang="en-US" sz="1000" i="1" dirty="0"/>
          </a:p>
          <a:p>
            <a:pPr lvl="1" algn="just">
              <a:spcAft>
                <a:spcPts val="300"/>
              </a:spcAft>
            </a:pPr>
            <a:r>
              <a:rPr lang="en-US" sz="1000" b="1" i="1" dirty="0"/>
              <a:t>Legal</a:t>
            </a:r>
            <a:r>
              <a:rPr lang="en-US" sz="1000" i="1" dirty="0"/>
              <a:t>: As in EUTR, covering national applicable laws and international treaties in the country of production; and covered by a </a:t>
            </a:r>
          </a:p>
          <a:p>
            <a:pPr lvl="1" algn="just">
              <a:spcAft>
                <a:spcPts val="300"/>
              </a:spcAft>
            </a:pPr>
            <a:endParaRPr lang="en-US" sz="1000" i="1" dirty="0"/>
          </a:p>
          <a:p>
            <a:pPr lvl="1" algn="just">
              <a:spcAft>
                <a:spcPts val="300"/>
              </a:spcAft>
            </a:pPr>
            <a:r>
              <a:rPr lang="en-US" sz="1000" b="1" i="1" dirty="0"/>
              <a:t>Due Diligence statement</a:t>
            </a:r>
            <a:r>
              <a:rPr lang="en-US" sz="1000" i="1" dirty="0"/>
              <a:t>: New requirement (contained in U.S. Lacey Act, but not EUTR), aimed at facilitating court action, improving traceability and providing information to competent authorities to enforce the Regulation, and ensuring awareness of the law among operators</a:t>
            </a:r>
          </a:p>
          <a:p>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17</a:t>
            </a:fld>
            <a:endParaRPr lang="en-GB"/>
          </a:p>
        </p:txBody>
      </p:sp>
      <p:sp>
        <p:nvSpPr>
          <p:cNvPr id="4" name="Title 3"/>
          <p:cNvSpPr>
            <a:spLocks noGrp="1"/>
          </p:cNvSpPr>
          <p:nvPr>
            <p:ph type="title"/>
          </p:nvPr>
        </p:nvSpPr>
        <p:spPr/>
        <p:txBody>
          <a:bodyPr/>
          <a:lstStyle/>
          <a:p>
            <a:r>
              <a:rPr lang="en-GB" sz="3200" dirty="0"/>
              <a:t>Chapter 1: General Provisions</a:t>
            </a:r>
            <a:endParaRPr lang="en-GB" dirty="0"/>
          </a:p>
        </p:txBody>
      </p:sp>
    </p:spTree>
    <p:extLst>
      <p:ext uri="{BB962C8B-B14F-4D97-AF65-F5344CB8AC3E}">
        <p14:creationId xmlns:p14="http://schemas.microsoft.com/office/powerpoint/2010/main" val="752811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059582"/>
            <a:ext cx="8712968" cy="3830450"/>
          </a:xfrm>
        </p:spPr>
        <p:txBody>
          <a:bodyPr/>
          <a:lstStyle/>
          <a:p>
            <a:pPr algn="just">
              <a:spcAft>
                <a:spcPts val="300"/>
              </a:spcAft>
            </a:pPr>
            <a:r>
              <a:rPr lang="en-US" sz="1300" b="1" i="1" dirty="0"/>
              <a:t>Article 4</a:t>
            </a:r>
            <a:r>
              <a:rPr lang="en-US" sz="1300" i="1" dirty="0"/>
              <a:t>: Obligations of operators - operator is responsible for the compliance of the relevant commodity or product  and may not place commodities/products on or export from the market if:</a:t>
            </a:r>
          </a:p>
          <a:p>
            <a:pPr lvl="1" algn="just">
              <a:spcAft>
                <a:spcPts val="300"/>
              </a:spcAft>
            </a:pPr>
            <a:r>
              <a:rPr lang="en-US" sz="1000" i="1" dirty="0"/>
              <a:t>No due diligence statement was submitted</a:t>
            </a:r>
            <a:endParaRPr lang="en-US" sz="1000" dirty="0"/>
          </a:p>
          <a:p>
            <a:pPr lvl="1" algn="just">
              <a:spcAft>
                <a:spcPts val="300"/>
              </a:spcAft>
            </a:pPr>
            <a:r>
              <a:rPr lang="en-US" sz="1000" i="1" dirty="0"/>
              <a:t>the commodities/products are found to be non-compliant</a:t>
            </a:r>
          </a:p>
          <a:p>
            <a:pPr lvl="1" algn="just">
              <a:spcAft>
                <a:spcPts val="300"/>
              </a:spcAft>
            </a:pPr>
            <a:r>
              <a:rPr lang="en-US" sz="1000" i="1" dirty="0"/>
              <a:t>the exercise of due diligence revealed that the risk of non-compliance is non-negligible (e.g. for lack of information on the origin of the commodities or products)</a:t>
            </a:r>
          </a:p>
          <a:p>
            <a:pPr lvl="1" algn="just">
              <a:spcAft>
                <a:spcPts val="300"/>
              </a:spcAft>
            </a:pPr>
            <a:r>
              <a:rPr lang="en-US" sz="1000" i="1" dirty="0"/>
              <a:t>the operator was unable to complete a due diligence procedure as required information is not available; .</a:t>
            </a:r>
          </a:p>
          <a:p>
            <a:pPr marL="342900" lvl="1" indent="0" algn="just">
              <a:spcAft>
                <a:spcPts val="300"/>
              </a:spcAft>
              <a:buNone/>
            </a:pPr>
            <a:r>
              <a:rPr lang="en-US" sz="1000" i="1" dirty="0"/>
              <a:t>Operator has an obligation to act when receiving information, including substantiated concern, on possible non-compliance</a:t>
            </a:r>
          </a:p>
          <a:p>
            <a:pPr lvl="1" algn="just">
              <a:spcAft>
                <a:spcPts val="300"/>
              </a:spcAft>
            </a:pPr>
            <a:endParaRPr lang="en-US" sz="1000" i="1" dirty="0"/>
          </a:p>
          <a:p>
            <a:pPr algn="just">
              <a:spcAft>
                <a:spcPts val="1200"/>
              </a:spcAft>
            </a:pPr>
            <a:r>
              <a:rPr lang="en-US" sz="1300" b="1" i="1" dirty="0"/>
              <a:t>Article 5: </a:t>
            </a:r>
            <a:r>
              <a:rPr lang="en-US" sz="1300" i="1" dirty="0" err="1"/>
              <a:t>Authorised</a:t>
            </a:r>
            <a:r>
              <a:rPr lang="en-US" sz="1300" i="1" dirty="0"/>
              <a:t> representatives</a:t>
            </a:r>
            <a:r>
              <a:rPr lang="en-US" sz="1300" dirty="0"/>
              <a:t>: </a:t>
            </a:r>
            <a:r>
              <a:rPr lang="en-US" sz="1300" i="1" dirty="0"/>
              <a:t>operators or traders may mandate representatives to make due diligence statement on their behalf, however the legal responsibility remains with the operator </a:t>
            </a:r>
          </a:p>
          <a:p>
            <a:pPr algn="just">
              <a:spcAft>
                <a:spcPts val="1200"/>
              </a:spcAft>
            </a:pPr>
            <a:r>
              <a:rPr lang="en-US" sz="1300" b="1" i="1" dirty="0"/>
              <a:t>Article 6: </a:t>
            </a:r>
            <a:r>
              <a:rPr lang="en-US" sz="1300" i="1" dirty="0"/>
              <a:t>Non-SME traders are subject to obligations to certain operator-specific obligations (</a:t>
            </a:r>
            <a:r>
              <a:rPr lang="en-US" sz="1300" i="1" u="sng" dirty="0"/>
              <a:t>major difference vis a vis EUTR to avoid loopholes</a:t>
            </a:r>
            <a:r>
              <a:rPr lang="en-US" sz="1300" i="1" dirty="0"/>
              <a:t>)</a:t>
            </a:r>
          </a:p>
          <a:p>
            <a:pPr algn="just">
              <a:spcAft>
                <a:spcPts val="600"/>
              </a:spcAft>
            </a:pPr>
            <a:r>
              <a:rPr lang="en-US" sz="1300" b="1" i="1" dirty="0"/>
              <a:t>Article 7</a:t>
            </a:r>
            <a:r>
              <a:rPr lang="en-US" sz="1300" i="1" dirty="0"/>
              <a:t>: If operator is based outside the EU, first buyer within the EU is considered operator (new clause vis a vis EUTR to avoid loopholes)</a:t>
            </a:r>
          </a:p>
          <a:p>
            <a:pPr algn="just">
              <a:spcAft>
                <a:spcPts val="300"/>
              </a:spcAft>
            </a:pPr>
            <a:endParaRPr lang="en-GB" sz="1300" i="1" dirty="0"/>
          </a:p>
          <a:p>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18</a:t>
            </a:fld>
            <a:endParaRPr lang="en-GB"/>
          </a:p>
        </p:txBody>
      </p:sp>
      <p:sp>
        <p:nvSpPr>
          <p:cNvPr id="4" name="Title 3"/>
          <p:cNvSpPr>
            <a:spLocks noGrp="1"/>
          </p:cNvSpPr>
          <p:nvPr>
            <p:ph type="title"/>
          </p:nvPr>
        </p:nvSpPr>
        <p:spPr>
          <a:xfrm>
            <a:off x="755576" y="362145"/>
            <a:ext cx="8388424" cy="586768"/>
          </a:xfrm>
        </p:spPr>
        <p:txBody>
          <a:bodyPr/>
          <a:lstStyle/>
          <a:p>
            <a:r>
              <a:rPr lang="en-GB" sz="2800" dirty="0"/>
              <a:t>Chapter 2: </a:t>
            </a:r>
            <a:r>
              <a:rPr lang="en-US" sz="2800" dirty="0"/>
              <a:t>Obligations of operators and traders</a:t>
            </a:r>
            <a:endParaRPr lang="en-GB" sz="2800" dirty="0"/>
          </a:p>
        </p:txBody>
      </p:sp>
    </p:spTree>
    <p:extLst>
      <p:ext uri="{BB962C8B-B14F-4D97-AF65-F5344CB8AC3E}">
        <p14:creationId xmlns:p14="http://schemas.microsoft.com/office/powerpoint/2010/main" val="380729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832186"/>
            <a:ext cx="8208912" cy="3024336"/>
          </a:xfrm>
        </p:spPr>
        <p:txBody>
          <a:bodyPr/>
          <a:lstStyle/>
          <a:p>
            <a:pPr algn="just">
              <a:spcAft>
                <a:spcPts val="300"/>
              </a:spcAft>
            </a:pPr>
            <a:endParaRPr lang="en-GB" sz="1300" b="1" i="1" dirty="0"/>
          </a:p>
          <a:p>
            <a:pPr algn="just">
              <a:spcAft>
                <a:spcPts val="1200"/>
              </a:spcAft>
            </a:pPr>
            <a:r>
              <a:rPr lang="en-US" sz="1300" b="1" i="1" dirty="0"/>
              <a:t>Article 8</a:t>
            </a:r>
            <a:r>
              <a:rPr lang="en-US" sz="1300" i="1" dirty="0"/>
              <a:t>: Basic structure of due diligence procedure: information requirement, risk assessment and risk mitigation</a:t>
            </a:r>
          </a:p>
          <a:p>
            <a:pPr algn="just">
              <a:spcAft>
                <a:spcPts val="300"/>
              </a:spcAft>
            </a:pPr>
            <a:r>
              <a:rPr lang="en-US" sz="1300" b="1" i="1" dirty="0"/>
              <a:t>Article 9</a:t>
            </a:r>
            <a:r>
              <a:rPr lang="en-US" sz="1300" i="1" dirty="0"/>
              <a:t>: Information requirements – step one of due diligence</a:t>
            </a:r>
          </a:p>
          <a:p>
            <a:pPr lvl="1" algn="just">
              <a:spcAft>
                <a:spcPts val="300"/>
              </a:spcAft>
            </a:pPr>
            <a:r>
              <a:rPr lang="en-US" sz="1000" b="1" i="1" dirty="0"/>
              <a:t>Geographic coordinates</a:t>
            </a:r>
            <a:r>
              <a:rPr lang="en-US" sz="1000" i="1" dirty="0"/>
              <a:t> (geolocation) linking the commodities to the plots of land where they were produced (inputs received from DGs);</a:t>
            </a:r>
          </a:p>
          <a:p>
            <a:pPr lvl="1" algn="just">
              <a:spcAft>
                <a:spcPts val="300"/>
              </a:spcAft>
            </a:pPr>
            <a:r>
              <a:rPr lang="en-US" sz="1000" i="1" dirty="0"/>
              <a:t>identification of the </a:t>
            </a:r>
            <a:r>
              <a:rPr lang="en-US" sz="1000" b="1" i="1" dirty="0"/>
              <a:t>country of production</a:t>
            </a:r>
            <a:r>
              <a:rPr lang="en-US" sz="1000" i="1" dirty="0"/>
              <a:t>;</a:t>
            </a:r>
          </a:p>
          <a:p>
            <a:pPr lvl="1" algn="just">
              <a:spcAft>
                <a:spcPts val="1200"/>
              </a:spcAft>
            </a:pPr>
            <a:r>
              <a:rPr lang="en-US" sz="1000" i="1" dirty="0"/>
              <a:t>Information to be provided to the CAs upon request</a:t>
            </a:r>
          </a:p>
          <a:p>
            <a:pPr marL="171450" lvl="1" algn="just">
              <a:spcBef>
                <a:spcPts val="0"/>
              </a:spcBef>
              <a:spcAft>
                <a:spcPts val="300"/>
              </a:spcAft>
            </a:pPr>
            <a:r>
              <a:rPr lang="en-US" sz="1300" b="1" i="1" dirty="0"/>
              <a:t>Article 10: </a:t>
            </a:r>
            <a:r>
              <a:rPr lang="en-US" sz="1300" i="1" dirty="0"/>
              <a:t>Risk assessment and risk mitigation – steps two and three of due diligence </a:t>
            </a:r>
          </a:p>
          <a:p>
            <a:pPr lvl="1" algn="just">
              <a:spcAft>
                <a:spcPts val="300"/>
              </a:spcAft>
            </a:pPr>
            <a:r>
              <a:rPr lang="en-US" sz="1000" b="1" i="1" dirty="0"/>
              <a:t>Criteria for risk assessment </a:t>
            </a:r>
            <a:r>
              <a:rPr lang="en-US" sz="1000" i="1" dirty="0"/>
              <a:t>(prevalence of deforestation, reliability of documentation, corruption, conclusions of Expert Group, etc.)</a:t>
            </a:r>
          </a:p>
          <a:p>
            <a:pPr lvl="1" algn="just">
              <a:spcAft>
                <a:spcPts val="300"/>
              </a:spcAft>
            </a:pPr>
            <a:r>
              <a:rPr lang="en-US" sz="1000" b="1" i="1" dirty="0"/>
              <a:t>Certification and third-party verified schemes: </a:t>
            </a:r>
            <a:r>
              <a:rPr lang="en-US" sz="1000" i="1" dirty="0"/>
              <a:t>Can be used to provide complementary information, but:</a:t>
            </a:r>
          </a:p>
          <a:p>
            <a:pPr lvl="2" algn="just">
              <a:spcAft>
                <a:spcPts val="300"/>
              </a:spcAft>
            </a:pPr>
            <a:r>
              <a:rPr lang="en-US" sz="850" b="1" i="1" dirty="0"/>
              <a:t>Operators remain legally responsible</a:t>
            </a:r>
          </a:p>
          <a:p>
            <a:pPr lvl="2" algn="just">
              <a:spcAft>
                <a:spcPts val="300"/>
              </a:spcAft>
            </a:pPr>
            <a:r>
              <a:rPr lang="en-US" sz="850" i="1" dirty="0"/>
              <a:t>Information supplied by certification schemes needs to meet </a:t>
            </a:r>
            <a:r>
              <a:rPr lang="en-US" sz="850" b="1" i="1" dirty="0"/>
              <a:t>information requirements</a:t>
            </a:r>
            <a:r>
              <a:rPr lang="en-US" sz="850" i="1" dirty="0"/>
              <a:t> of the Regulation (e.g. geolocation)</a:t>
            </a:r>
            <a:endParaRPr lang="en-US" sz="850" b="1" i="1" dirty="0"/>
          </a:p>
          <a:p>
            <a:pPr lvl="1" algn="just">
              <a:spcAft>
                <a:spcPts val="300"/>
              </a:spcAft>
            </a:pPr>
            <a:r>
              <a:rPr lang="en-US" sz="1000" b="1" i="1" dirty="0"/>
              <a:t>Products covered by valid FLEGT licenses: </a:t>
            </a:r>
            <a:r>
              <a:rPr lang="en-US" sz="1000" i="1" dirty="0"/>
              <a:t>Presumption of legality, unless substantiated concerns are raised</a:t>
            </a:r>
            <a:endParaRPr lang="en-GB" sz="1000" i="1" dirty="0"/>
          </a:p>
          <a:p>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19</a:t>
            </a:fld>
            <a:endParaRPr lang="en-GB"/>
          </a:p>
        </p:txBody>
      </p:sp>
      <p:sp>
        <p:nvSpPr>
          <p:cNvPr id="4" name="Title 3"/>
          <p:cNvSpPr>
            <a:spLocks noGrp="1"/>
          </p:cNvSpPr>
          <p:nvPr>
            <p:ph type="title"/>
          </p:nvPr>
        </p:nvSpPr>
        <p:spPr>
          <a:xfrm>
            <a:off x="748391" y="245418"/>
            <a:ext cx="8388424" cy="586768"/>
          </a:xfrm>
        </p:spPr>
        <p:txBody>
          <a:bodyPr/>
          <a:lstStyle/>
          <a:p>
            <a:r>
              <a:rPr lang="en-GB" sz="2800" dirty="0"/>
              <a:t>Chapter 2: </a:t>
            </a:r>
            <a:r>
              <a:rPr lang="en-US" sz="2800" dirty="0"/>
              <a:t>Obligations of operators and traders</a:t>
            </a:r>
            <a:endParaRPr lang="en-GB" sz="2800" dirty="0"/>
          </a:p>
        </p:txBody>
      </p:sp>
    </p:spTree>
    <p:extLst>
      <p:ext uri="{BB962C8B-B14F-4D97-AF65-F5344CB8AC3E}">
        <p14:creationId xmlns:p14="http://schemas.microsoft.com/office/powerpoint/2010/main" val="295269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38802" y="1923678"/>
            <a:ext cx="2298562" cy="2267892"/>
          </a:xfrm>
        </p:spPr>
        <p:txBody>
          <a:bodyPr/>
          <a:lstStyle/>
          <a:p>
            <a:pPr marL="0" indent="0" algn="ctr">
              <a:buNone/>
            </a:pPr>
            <a:r>
              <a:rPr lang="en-US" sz="1600" dirty="0"/>
              <a:t>“The Commission will take measures, both regulatory and otherwise, </a:t>
            </a:r>
            <a:r>
              <a:rPr lang="en-US" sz="1600" b="1" dirty="0"/>
              <a:t>to promote imported products and value chains that do not involve deforestation and forest degradation</a:t>
            </a:r>
            <a:r>
              <a:rPr lang="en-US" sz="1600" dirty="0"/>
              <a:t>.”</a:t>
            </a:r>
            <a:endParaRPr lang="en-GB" sz="1600" dirty="0"/>
          </a:p>
          <a:p>
            <a:pPr marL="0" indent="0" algn="ctr">
              <a:buNone/>
            </a:pPr>
            <a:endParaRPr lang="en-US" sz="1600" dirty="0"/>
          </a:p>
        </p:txBody>
      </p:sp>
      <p:sp>
        <p:nvSpPr>
          <p:cNvPr id="3" name="Slide Number Placeholder 2"/>
          <p:cNvSpPr>
            <a:spLocks noGrp="1"/>
          </p:cNvSpPr>
          <p:nvPr>
            <p:ph type="sldNum" sz="quarter" idx="12"/>
          </p:nvPr>
        </p:nvSpPr>
        <p:spPr/>
        <p:txBody>
          <a:bodyPr/>
          <a:lstStyle/>
          <a:p>
            <a:fld id="{F46C79FD-C571-418B-AB0F-5EE936C85276}" type="slidenum">
              <a:rPr lang="en-GB" smtClean="0"/>
              <a:t>2</a:t>
            </a:fld>
            <a:endParaRPr lang="en-GB"/>
          </a:p>
        </p:txBody>
      </p:sp>
      <p:sp>
        <p:nvSpPr>
          <p:cNvPr id="4" name="Content Placeholder 3"/>
          <p:cNvSpPr>
            <a:spLocks noGrp="1"/>
          </p:cNvSpPr>
          <p:nvPr>
            <p:ph sz="half" idx="13"/>
          </p:nvPr>
        </p:nvSpPr>
        <p:spPr>
          <a:xfrm>
            <a:off x="3563888" y="1923678"/>
            <a:ext cx="2298562" cy="2267892"/>
          </a:xfrm>
        </p:spPr>
        <p:txBody>
          <a:bodyPr/>
          <a:lstStyle/>
          <a:p>
            <a:pPr marL="0" indent="0" algn="ctr">
              <a:buNone/>
            </a:pPr>
            <a:r>
              <a:rPr lang="en-US" sz="1600" dirty="0"/>
              <a:t>“The Commission will also present, in 2021, a legislative proposal and other measures </a:t>
            </a:r>
            <a:r>
              <a:rPr lang="en-US" sz="1600" b="1" dirty="0"/>
              <a:t>to avoid or </a:t>
            </a:r>
            <a:r>
              <a:rPr lang="en-US" sz="1600" b="1" dirty="0" err="1"/>
              <a:t>minimise</a:t>
            </a:r>
            <a:r>
              <a:rPr lang="en-US" sz="1600" b="1" dirty="0"/>
              <a:t> the placing of products associated with deforestation or forest degradation on the EU market</a:t>
            </a:r>
            <a:r>
              <a:rPr lang="en-US" sz="1600" dirty="0"/>
              <a:t>.”</a:t>
            </a:r>
          </a:p>
          <a:p>
            <a:pPr algn="ctr"/>
            <a:endParaRPr lang="en-US" sz="1600" dirty="0"/>
          </a:p>
        </p:txBody>
      </p:sp>
      <p:sp>
        <p:nvSpPr>
          <p:cNvPr id="5" name="Content Placeholder 4"/>
          <p:cNvSpPr>
            <a:spLocks noGrp="1"/>
          </p:cNvSpPr>
          <p:nvPr>
            <p:ph sz="half" idx="14"/>
          </p:nvPr>
        </p:nvSpPr>
        <p:spPr>
          <a:xfrm>
            <a:off x="6388974" y="1923678"/>
            <a:ext cx="2298562" cy="2267892"/>
          </a:xfrm>
        </p:spPr>
        <p:txBody>
          <a:bodyPr/>
          <a:lstStyle/>
          <a:p>
            <a:pPr marL="0" indent="0" algn="ctr">
              <a:buNone/>
            </a:pPr>
            <a:r>
              <a:rPr lang="en-US" sz="1600" dirty="0"/>
              <a:t>“[…], the Commission will present in 2021 a legislative proposal and other measures </a:t>
            </a:r>
            <a:r>
              <a:rPr lang="en-US" sz="1600" b="1" dirty="0"/>
              <a:t>to avoid or </a:t>
            </a:r>
            <a:r>
              <a:rPr lang="en-US" sz="1600" b="1" dirty="0" err="1"/>
              <a:t>minimise</a:t>
            </a:r>
            <a:r>
              <a:rPr lang="en-US" sz="1600" b="1" dirty="0"/>
              <a:t> the placing of products associated with deforestation or forest degradation on the EU market</a:t>
            </a:r>
            <a:r>
              <a:rPr lang="en-US" sz="1600" dirty="0"/>
              <a:t>.” </a:t>
            </a:r>
          </a:p>
        </p:txBody>
      </p:sp>
      <p:sp>
        <p:nvSpPr>
          <p:cNvPr id="6" name="Title 5"/>
          <p:cNvSpPr>
            <a:spLocks noGrp="1"/>
          </p:cNvSpPr>
          <p:nvPr>
            <p:ph type="title"/>
          </p:nvPr>
        </p:nvSpPr>
        <p:spPr/>
        <p:txBody>
          <a:bodyPr/>
          <a:lstStyle/>
          <a:p>
            <a:r>
              <a:rPr lang="en-IE" b="1" dirty="0">
                <a:solidFill>
                  <a:srgbClr val="606A17"/>
                </a:solidFill>
              </a:rPr>
              <a:t>Political</a:t>
            </a:r>
            <a:r>
              <a:rPr lang="en-IE" dirty="0"/>
              <a:t> </a:t>
            </a:r>
            <a:r>
              <a:rPr lang="en-IE" b="1" dirty="0">
                <a:solidFill>
                  <a:srgbClr val="606A17"/>
                </a:solidFill>
              </a:rPr>
              <a:t>commitments</a:t>
            </a:r>
            <a:endParaRPr lang="en-US" b="1" dirty="0">
              <a:solidFill>
                <a:srgbClr val="606A17"/>
              </a:solidFill>
            </a:endParaRPr>
          </a:p>
        </p:txBody>
      </p:sp>
      <p:sp>
        <p:nvSpPr>
          <p:cNvPr id="7" name="Content Placeholder 1"/>
          <p:cNvSpPr txBox="1">
            <a:spLocks/>
          </p:cNvSpPr>
          <p:nvPr/>
        </p:nvSpPr>
        <p:spPr>
          <a:xfrm>
            <a:off x="628649" y="1353361"/>
            <a:ext cx="2935239" cy="2267892"/>
          </a:xfrm>
          <a:prstGeom prst="rect">
            <a:avLst/>
          </a:prstGeom>
        </p:spPr>
        <p:txBody>
          <a:bodyPr vert="horz" lIns="91440" tIns="45720" rIns="91440" bIns="45720" rtlCol="0">
            <a:noAutofit/>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IE" sz="1600" b="1" dirty="0">
                <a:solidFill>
                  <a:srgbClr val="606A17"/>
                </a:solidFill>
              </a:rPr>
              <a:t>European Green Deal</a:t>
            </a:r>
            <a:endParaRPr lang="en-GB" sz="1600" b="1" dirty="0">
              <a:solidFill>
                <a:srgbClr val="606A17"/>
              </a:solidFill>
            </a:endParaRPr>
          </a:p>
          <a:p>
            <a:pPr marL="0" indent="0">
              <a:buFont typeface="Arial" panose="020B0604020202020204" pitchFamily="34" charset="0"/>
              <a:buNone/>
            </a:pPr>
            <a:endParaRPr lang="en-US" sz="1400" dirty="0"/>
          </a:p>
        </p:txBody>
      </p:sp>
      <p:sp>
        <p:nvSpPr>
          <p:cNvPr id="8" name="Content Placeholder 3"/>
          <p:cNvSpPr txBox="1">
            <a:spLocks/>
          </p:cNvSpPr>
          <p:nvPr/>
        </p:nvSpPr>
        <p:spPr>
          <a:xfrm>
            <a:off x="3453735" y="1353361"/>
            <a:ext cx="2935239" cy="2267892"/>
          </a:xfrm>
          <a:prstGeom prst="rect">
            <a:avLst/>
          </a:prstGeom>
        </p:spPr>
        <p:txBody>
          <a:bodyPr vert="horz" lIns="91440" tIns="45720" rIns="91440" bIns="45720" rtlCol="0">
            <a:noAutofit/>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srgbClr val="606A17"/>
                </a:solidFill>
              </a:rPr>
              <a:t>EU Biodiversity Strategy</a:t>
            </a:r>
          </a:p>
          <a:p>
            <a:endParaRPr lang="en-US" sz="1400" dirty="0"/>
          </a:p>
        </p:txBody>
      </p:sp>
      <p:sp>
        <p:nvSpPr>
          <p:cNvPr id="9" name="Content Placeholder 4"/>
          <p:cNvSpPr txBox="1">
            <a:spLocks/>
          </p:cNvSpPr>
          <p:nvPr/>
        </p:nvSpPr>
        <p:spPr>
          <a:xfrm>
            <a:off x="6278821" y="1353361"/>
            <a:ext cx="2935239" cy="2267892"/>
          </a:xfrm>
          <a:prstGeom prst="rect">
            <a:avLst/>
          </a:prstGeom>
        </p:spPr>
        <p:txBody>
          <a:bodyPr vert="horz" lIns="91440" tIns="45720" rIns="91440" bIns="45720" rtlCol="0">
            <a:noAutofit/>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IE" sz="1600" b="1" dirty="0">
                <a:solidFill>
                  <a:srgbClr val="606A17"/>
                </a:solidFill>
              </a:rPr>
              <a:t>Farm to Fork Strategy</a:t>
            </a:r>
            <a:endParaRPr lang="en-US" sz="1600" b="1" dirty="0">
              <a:solidFill>
                <a:srgbClr val="606A17"/>
              </a:solidFill>
            </a:endParaRPr>
          </a:p>
        </p:txBody>
      </p:sp>
    </p:spTree>
    <p:extLst>
      <p:ext uri="{BB962C8B-B14F-4D97-AF65-F5344CB8AC3E}">
        <p14:creationId xmlns:p14="http://schemas.microsoft.com/office/powerpoint/2010/main" val="1216920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208912" cy="3024336"/>
          </a:xfrm>
        </p:spPr>
        <p:txBody>
          <a:bodyPr/>
          <a:lstStyle/>
          <a:p>
            <a:pPr algn="just">
              <a:spcAft>
                <a:spcPts val="300"/>
              </a:spcAft>
            </a:pPr>
            <a:endParaRPr lang="en-GB" sz="1300" b="1" i="1" dirty="0"/>
          </a:p>
          <a:p>
            <a:pPr marL="171450" lvl="1" algn="just">
              <a:spcBef>
                <a:spcPts val="0"/>
              </a:spcBef>
              <a:spcAft>
                <a:spcPts val="300"/>
              </a:spcAft>
            </a:pPr>
            <a:endParaRPr lang="en-GB" sz="1300" b="1" i="1" dirty="0"/>
          </a:p>
          <a:p>
            <a:pPr marL="171450" lvl="1" algn="just">
              <a:spcBef>
                <a:spcPts val="0"/>
              </a:spcBef>
              <a:spcAft>
                <a:spcPts val="300"/>
              </a:spcAft>
            </a:pPr>
            <a:endParaRPr lang="en-GB" sz="1300" b="1" i="1" dirty="0"/>
          </a:p>
          <a:p>
            <a:pPr marL="171450" lvl="1" algn="just">
              <a:spcBef>
                <a:spcPts val="0"/>
              </a:spcBef>
              <a:spcAft>
                <a:spcPts val="300"/>
              </a:spcAft>
            </a:pPr>
            <a:r>
              <a:rPr lang="en-GB" sz="1300" b="1" i="1" dirty="0"/>
              <a:t>Article 11: </a:t>
            </a:r>
            <a:r>
              <a:rPr lang="en-GB" sz="1300" i="1" dirty="0"/>
              <a:t>Obligation to :</a:t>
            </a:r>
          </a:p>
          <a:p>
            <a:pPr marL="514350" lvl="2" algn="just">
              <a:spcBef>
                <a:spcPts val="0"/>
              </a:spcBef>
              <a:spcAft>
                <a:spcPts val="300"/>
              </a:spcAft>
            </a:pPr>
            <a:r>
              <a:rPr lang="en-GB" sz="1150" i="1" dirty="0"/>
              <a:t>reviewing due diligence system annually and adapting if necessary; </a:t>
            </a:r>
          </a:p>
          <a:p>
            <a:pPr marL="514350" lvl="2" algn="just">
              <a:spcBef>
                <a:spcPts val="0"/>
              </a:spcBef>
              <a:spcAft>
                <a:spcPts val="300"/>
              </a:spcAft>
            </a:pPr>
            <a:r>
              <a:rPr lang="en-GB" sz="1150" i="1" dirty="0"/>
              <a:t>reporting publicly every year (including in the context of other reporting obligations), not applicable for SMEs, .</a:t>
            </a:r>
          </a:p>
          <a:p>
            <a:pPr algn="just">
              <a:spcAft>
                <a:spcPts val="300"/>
              </a:spcAft>
            </a:pPr>
            <a:endParaRPr lang="en-GB" sz="1300" i="1" dirty="0"/>
          </a:p>
          <a:p>
            <a:pPr algn="just">
              <a:spcAft>
                <a:spcPts val="300"/>
              </a:spcAft>
            </a:pPr>
            <a:r>
              <a:rPr lang="en-GB" sz="1300" b="1" i="1" dirty="0"/>
              <a:t>Article 12</a:t>
            </a:r>
            <a:r>
              <a:rPr lang="en-GB" sz="1300" i="1" dirty="0"/>
              <a:t>: Simplified due diligence; </a:t>
            </a:r>
          </a:p>
          <a:p>
            <a:pPr lvl="1" algn="just">
              <a:spcAft>
                <a:spcPts val="300"/>
              </a:spcAft>
            </a:pPr>
            <a:r>
              <a:rPr lang="en-GB" sz="1150" i="1" dirty="0"/>
              <a:t>operators placing on or exporting from EU market from low-risk countries or parts thereof do not have to perform risk assessment/mitigation actions set out in Article 10. </a:t>
            </a:r>
          </a:p>
          <a:p>
            <a:pPr lvl="1" algn="just">
              <a:spcAft>
                <a:spcPts val="300"/>
              </a:spcAft>
            </a:pPr>
            <a:r>
              <a:rPr lang="en-GB" sz="1150" i="1" dirty="0"/>
              <a:t>However obligation to act, if made aware of concerns.</a:t>
            </a:r>
          </a:p>
          <a:p>
            <a:pPr marL="171450" lvl="1" algn="just">
              <a:spcBef>
                <a:spcPts val="0"/>
              </a:spcBef>
              <a:spcAft>
                <a:spcPts val="300"/>
              </a:spcAft>
            </a:pPr>
            <a:endParaRPr lang="en-GB" sz="1000" i="1" dirty="0"/>
          </a:p>
          <a:p>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20</a:t>
            </a:fld>
            <a:endParaRPr lang="en-GB"/>
          </a:p>
        </p:txBody>
      </p:sp>
      <p:sp>
        <p:nvSpPr>
          <p:cNvPr id="4" name="Title 3"/>
          <p:cNvSpPr>
            <a:spLocks noGrp="1"/>
          </p:cNvSpPr>
          <p:nvPr>
            <p:ph type="title"/>
          </p:nvPr>
        </p:nvSpPr>
        <p:spPr>
          <a:xfrm>
            <a:off x="755576" y="362145"/>
            <a:ext cx="8388424" cy="586768"/>
          </a:xfrm>
        </p:spPr>
        <p:txBody>
          <a:bodyPr/>
          <a:lstStyle/>
          <a:p>
            <a:r>
              <a:rPr lang="en-GB" sz="2800" dirty="0"/>
              <a:t>Chapter 2: </a:t>
            </a:r>
            <a:r>
              <a:rPr lang="en-US" sz="2800" dirty="0"/>
              <a:t>Obligations of operators and traders</a:t>
            </a:r>
            <a:endParaRPr lang="en-GB" sz="2800" dirty="0"/>
          </a:p>
        </p:txBody>
      </p:sp>
    </p:spTree>
    <p:extLst>
      <p:ext uri="{BB962C8B-B14F-4D97-AF65-F5344CB8AC3E}">
        <p14:creationId xmlns:p14="http://schemas.microsoft.com/office/powerpoint/2010/main" val="2170538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650902"/>
            <a:ext cx="8568952" cy="3096344"/>
          </a:xfrm>
        </p:spPr>
        <p:txBody>
          <a:bodyPr/>
          <a:lstStyle/>
          <a:p>
            <a:pPr algn="just">
              <a:spcAft>
                <a:spcPts val="300"/>
              </a:spcAft>
            </a:pPr>
            <a:endParaRPr lang="en-GB" sz="1300" b="1" i="1" dirty="0"/>
          </a:p>
          <a:p>
            <a:pPr algn="just">
              <a:spcAft>
                <a:spcPts val="300"/>
              </a:spcAft>
            </a:pPr>
            <a:endParaRPr lang="en-GB" sz="1300" b="1" i="1" dirty="0"/>
          </a:p>
          <a:p>
            <a:pPr algn="just">
              <a:spcAft>
                <a:spcPts val="300"/>
              </a:spcAft>
            </a:pPr>
            <a:r>
              <a:rPr lang="en-US" sz="1300" b="1" i="1" dirty="0"/>
              <a:t>Article 13</a:t>
            </a:r>
            <a:r>
              <a:rPr lang="en-US" sz="1300" i="1" dirty="0"/>
              <a:t>: Member States</a:t>
            </a:r>
          </a:p>
          <a:p>
            <a:pPr lvl="1" algn="just">
              <a:spcAft>
                <a:spcPts val="300"/>
              </a:spcAft>
            </a:pPr>
            <a:r>
              <a:rPr lang="en-US" sz="1000" i="1" dirty="0"/>
              <a:t>Designation of competent authority</a:t>
            </a:r>
          </a:p>
          <a:p>
            <a:pPr lvl="1" algn="just">
              <a:spcAft>
                <a:spcPts val="300"/>
              </a:spcAft>
            </a:pPr>
            <a:r>
              <a:rPr lang="en-US" sz="1000" i="1" dirty="0"/>
              <a:t>Provision of technical and other assistance to operators, especially to SMEs;</a:t>
            </a:r>
          </a:p>
          <a:p>
            <a:pPr lvl="1" algn="just">
              <a:spcAft>
                <a:spcPts val="300"/>
              </a:spcAft>
            </a:pPr>
            <a:r>
              <a:rPr lang="en-US" sz="1000" i="1" dirty="0"/>
              <a:t>Exchange and dissemination of relevant information.</a:t>
            </a:r>
          </a:p>
          <a:p>
            <a:pPr marL="342900" lvl="1" indent="0" algn="just">
              <a:spcAft>
                <a:spcPts val="300"/>
              </a:spcAft>
              <a:buNone/>
            </a:pPr>
            <a:endParaRPr lang="en-US" sz="550" i="1" dirty="0"/>
          </a:p>
          <a:p>
            <a:pPr algn="just">
              <a:spcAft>
                <a:spcPts val="300"/>
              </a:spcAft>
            </a:pPr>
            <a:r>
              <a:rPr lang="en-US" sz="1300" b="1" i="1" dirty="0"/>
              <a:t>Article 14: </a:t>
            </a:r>
            <a:r>
              <a:rPr lang="en-US" sz="1300" i="1" dirty="0"/>
              <a:t>Obligation to perform checks</a:t>
            </a:r>
          </a:p>
          <a:p>
            <a:pPr lvl="1" algn="just">
              <a:spcAft>
                <a:spcPts val="300"/>
              </a:spcAft>
            </a:pPr>
            <a:r>
              <a:rPr lang="en-US" sz="1000" i="1" dirty="0"/>
              <a:t>Obligations to establish a plan based on a risk based approach, taking into account country risk category</a:t>
            </a:r>
          </a:p>
          <a:p>
            <a:pPr lvl="1" algn="just">
              <a:spcAft>
                <a:spcPts val="300"/>
              </a:spcAft>
            </a:pPr>
            <a:r>
              <a:rPr lang="en-US" sz="1000" i="1" dirty="0"/>
              <a:t>Obligation to perform risk analysis based on due diligence statements</a:t>
            </a:r>
          </a:p>
          <a:p>
            <a:pPr lvl="1" algn="just">
              <a:spcAft>
                <a:spcPts val="300"/>
              </a:spcAft>
            </a:pPr>
            <a:r>
              <a:rPr lang="en-US" sz="1000" i="1" dirty="0"/>
              <a:t>Checks and inspections should cover (innovation from EUTR):</a:t>
            </a:r>
          </a:p>
          <a:p>
            <a:pPr lvl="2" algn="just">
              <a:spcAft>
                <a:spcPts val="300"/>
              </a:spcAft>
            </a:pPr>
            <a:r>
              <a:rPr lang="en-US" sz="850" b="1" i="1" dirty="0"/>
              <a:t>At least 5% of the operators</a:t>
            </a:r>
          </a:p>
          <a:p>
            <a:pPr lvl="2" algn="just">
              <a:spcAft>
                <a:spcPts val="300"/>
              </a:spcAft>
            </a:pPr>
            <a:r>
              <a:rPr lang="en-US" sz="850" b="1" i="1" dirty="0"/>
              <a:t>At least 5 % of the quantity of each of the relevant commodities placed or made available on or exported from their market</a:t>
            </a:r>
          </a:p>
          <a:p>
            <a:pPr lvl="1" algn="just">
              <a:spcAft>
                <a:spcPts val="300"/>
              </a:spcAft>
            </a:pPr>
            <a:r>
              <a:rPr lang="en-US" sz="1000" i="1" dirty="0"/>
              <a:t>Obligation to take interim measures ( Art. 21 ) where immediate action is needed</a:t>
            </a:r>
          </a:p>
          <a:p>
            <a:pPr lvl="1" algn="just">
              <a:spcAft>
                <a:spcPts val="1200"/>
              </a:spcAft>
            </a:pPr>
            <a:r>
              <a:rPr lang="en-US" sz="1000" i="1" dirty="0"/>
              <a:t>Custom authorities are required to facilitate information (innovation from EUTR) and use information system established under the Regulation</a:t>
            </a:r>
            <a:endParaRPr lang="en-US" sz="1300" b="1" i="1" dirty="0"/>
          </a:p>
          <a:p>
            <a:pPr algn="just">
              <a:spcAft>
                <a:spcPts val="300"/>
              </a:spcAft>
            </a:pPr>
            <a:r>
              <a:rPr lang="en-US" sz="1300" b="1" i="1" dirty="0"/>
              <a:t>Article 15/16: </a:t>
            </a:r>
            <a:r>
              <a:rPr lang="en-US" sz="1300" i="1" dirty="0"/>
              <a:t>Content of inspections (due diligence systems, documentation records and, if necessary, field audits, satellite tools, isotope testing, field audits, etc.)</a:t>
            </a:r>
          </a:p>
          <a:p>
            <a:endParaRPr lang="en-GB" dirty="0"/>
          </a:p>
        </p:txBody>
      </p:sp>
      <p:sp>
        <p:nvSpPr>
          <p:cNvPr id="3" name="Slide Number Placeholder 2"/>
          <p:cNvSpPr>
            <a:spLocks noGrp="1"/>
          </p:cNvSpPr>
          <p:nvPr>
            <p:ph type="sldNum" sz="quarter" idx="12"/>
          </p:nvPr>
        </p:nvSpPr>
        <p:spPr/>
        <p:txBody>
          <a:bodyPr/>
          <a:lstStyle/>
          <a:p>
            <a:fld id="{F46C79FD-C571-418B-AB0F-5EE936C85276}" type="slidenum">
              <a:rPr lang="en-GB" smtClean="0"/>
              <a:t>21</a:t>
            </a:fld>
            <a:endParaRPr lang="en-GB"/>
          </a:p>
        </p:txBody>
      </p:sp>
      <p:sp>
        <p:nvSpPr>
          <p:cNvPr id="4" name="Title 3"/>
          <p:cNvSpPr>
            <a:spLocks noGrp="1"/>
          </p:cNvSpPr>
          <p:nvPr>
            <p:ph type="title"/>
          </p:nvPr>
        </p:nvSpPr>
        <p:spPr>
          <a:xfrm>
            <a:off x="755576" y="362145"/>
            <a:ext cx="8388424" cy="586768"/>
          </a:xfrm>
        </p:spPr>
        <p:txBody>
          <a:bodyPr/>
          <a:lstStyle/>
          <a:p>
            <a:r>
              <a:rPr lang="en-GB" sz="2800" dirty="0"/>
              <a:t>Chapter 3: </a:t>
            </a:r>
            <a:r>
              <a:rPr lang="en-US" sz="2800" dirty="0"/>
              <a:t>Obligations of MS and their competent authorities</a:t>
            </a:r>
            <a:endParaRPr lang="en-GB" sz="2800" dirty="0"/>
          </a:p>
        </p:txBody>
      </p:sp>
    </p:spTree>
    <p:extLst>
      <p:ext uri="{BB962C8B-B14F-4D97-AF65-F5344CB8AC3E}">
        <p14:creationId xmlns:p14="http://schemas.microsoft.com/office/powerpoint/2010/main" val="122982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208912" cy="3024336"/>
          </a:xfrm>
        </p:spPr>
        <p:txBody>
          <a:bodyPr/>
          <a:lstStyle/>
          <a:p>
            <a:pPr algn="just">
              <a:spcAft>
                <a:spcPts val="300"/>
              </a:spcAft>
            </a:pPr>
            <a:endParaRPr lang="en-GB" sz="1300" b="1" i="1" dirty="0"/>
          </a:p>
          <a:p>
            <a:pPr algn="just">
              <a:spcAft>
                <a:spcPts val="300"/>
              </a:spcAft>
            </a:pPr>
            <a:r>
              <a:rPr lang="en-US" sz="1300" b="1" i="1" dirty="0"/>
              <a:t>Article 17</a:t>
            </a:r>
            <a:r>
              <a:rPr lang="en-US" sz="1300" i="1" dirty="0"/>
              <a:t>: Cooperation and exchange of information (obligations need to cooperate with other CAs and with customs authorities as well as with the EC)</a:t>
            </a:r>
          </a:p>
          <a:p>
            <a:pPr marL="685800" lvl="2" indent="0" algn="just">
              <a:spcAft>
                <a:spcPts val="300"/>
              </a:spcAft>
              <a:buNone/>
            </a:pPr>
            <a:endParaRPr lang="en-US" sz="550" i="1" dirty="0"/>
          </a:p>
          <a:p>
            <a:pPr algn="just">
              <a:spcAft>
                <a:spcPts val="300"/>
              </a:spcAft>
            </a:pPr>
            <a:r>
              <a:rPr lang="en-US" sz="1300" b="1" i="1" dirty="0"/>
              <a:t>Article 19: </a:t>
            </a:r>
            <a:r>
              <a:rPr lang="en-US" sz="1300" i="1" dirty="0"/>
              <a:t>Reporting obligations</a:t>
            </a:r>
          </a:p>
          <a:p>
            <a:pPr lvl="1" algn="just">
              <a:spcAft>
                <a:spcPts val="300"/>
              </a:spcAft>
            </a:pPr>
            <a:r>
              <a:rPr lang="en-US" sz="1000" i="1" dirty="0"/>
              <a:t>Annual reports on application;</a:t>
            </a:r>
          </a:p>
          <a:p>
            <a:pPr lvl="1" algn="just">
              <a:spcAft>
                <a:spcPts val="300"/>
              </a:spcAft>
            </a:pPr>
            <a:r>
              <a:rPr lang="en-US" sz="1000" i="1" dirty="0"/>
              <a:t>EC to publish annual overview</a:t>
            </a:r>
          </a:p>
          <a:p>
            <a:pPr marL="342900" lvl="1" indent="0" algn="just">
              <a:spcAft>
                <a:spcPts val="300"/>
              </a:spcAft>
              <a:buNone/>
            </a:pPr>
            <a:endParaRPr lang="en-US" sz="1300" b="1" i="1" dirty="0"/>
          </a:p>
          <a:p>
            <a:pPr algn="just">
              <a:spcAft>
                <a:spcPts val="300"/>
              </a:spcAft>
            </a:pPr>
            <a:r>
              <a:rPr lang="en-US" sz="1300" b="1" i="1" dirty="0"/>
              <a:t>Article 20: </a:t>
            </a:r>
            <a:r>
              <a:rPr lang="en-US" sz="1300" i="1" dirty="0"/>
              <a:t>Enhanced scrutiny</a:t>
            </a:r>
          </a:p>
          <a:p>
            <a:pPr lvl="1" algn="just">
              <a:spcAft>
                <a:spcPts val="300"/>
              </a:spcAft>
            </a:pPr>
            <a:r>
              <a:rPr lang="en-US" sz="1000" i="1" dirty="0"/>
              <a:t>For commodities and products produced in a high risk country or parts thereof: checks shall cover at least </a:t>
            </a:r>
            <a:r>
              <a:rPr lang="en-US" sz="1000" b="1" i="1" dirty="0"/>
              <a:t>15% of the operators </a:t>
            </a:r>
            <a:r>
              <a:rPr lang="en-US" sz="1000" i="1" dirty="0"/>
              <a:t>placing, making available on or exporting from the Union market each of the relevant commodities as well as </a:t>
            </a:r>
            <a:r>
              <a:rPr lang="en-US" sz="1000" b="1" i="1" dirty="0"/>
              <a:t>15% of the quantity of each of the relevant commodities </a:t>
            </a:r>
          </a:p>
          <a:p>
            <a:pPr algn="just">
              <a:spcAft>
                <a:spcPts val="300"/>
              </a:spcAft>
            </a:pPr>
            <a:endParaRPr lang="en-US" sz="1300" b="1" i="1" dirty="0"/>
          </a:p>
          <a:p>
            <a:pPr algn="just">
              <a:spcAft>
                <a:spcPts val="300"/>
              </a:spcAft>
            </a:pPr>
            <a:r>
              <a:rPr lang="en-US" sz="1300" b="1" i="1" dirty="0"/>
              <a:t>Article 21: </a:t>
            </a:r>
            <a:r>
              <a:rPr lang="en-US" sz="1300" i="1" dirty="0"/>
              <a:t>Interim measures</a:t>
            </a:r>
          </a:p>
          <a:p>
            <a:pPr lvl="1" algn="just">
              <a:spcAft>
                <a:spcPts val="300"/>
              </a:spcAft>
            </a:pPr>
            <a:r>
              <a:rPr lang="en-US" sz="1000" i="1" dirty="0"/>
              <a:t>Based on checks or risk analysis, CA can take immediate interim measures</a:t>
            </a: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22</a:t>
            </a:fld>
            <a:endParaRPr lang="en-GB"/>
          </a:p>
        </p:txBody>
      </p:sp>
      <p:sp>
        <p:nvSpPr>
          <p:cNvPr id="4" name="Title 3"/>
          <p:cNvSpPr>
            <a:spLocks noGrp="1"/>
          </p:cNvSpPr>
          <p:nvPr>
            <p:ph type="title"/>
          </p:nvPr>
        </p:nvSpPr>
        <p:spPr>
          <a:xfrm>
            <a:off x="755576" y="362145"/>
            <a:ext cx="8388424" cy="586768"/>
          </a:xfrm>
        </p:spPr>
        <p:txBody>
          <a:bodyPr/>
          <a:lstStyle/>
          <a:p>
            <a:r>
              <a:rPr lang="en-GB" sz="2800" dirty="0"/>
              <a:t>Chapter 3: </a:t>
            </a:r>
            <a:r>
              <a:rPr lang="en-US" sz="2800" dirty="0"/>
              <a:t>Obligations of MS and their competent authorities</a:t>
            </a:r>
            <a:endParaRPr lang="en-GB" sz="2800" dirty="0"/>
          </a:p>
        </p:txBody>
      </p:sp>
    </p:spTree>
    <p:extLst>
      <p:ext uri="{BB962C8B-B14F-4D97-AF65-F5344CB8AC3E}">
        <p14:creationId xmlns:p14="http://schemas.microsoft.com/office/powerpoint/2010/main" val="1382896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48913"/>
            <a:ext cx="8640960" cy="3135005"/>
          </a:xfrm>
        </p:spPr>
        <p:txBody>
          <a:bodyPr/>
          <a:lstStyle/>
          <a:p>
            <a:pPr algn="just">
              <a:spcAft>
                <a:spcPts val="300"/>
              </a:spcAft>
            </a:pPr>
            <a:endParaRPr lang="en-GB" sz="1300" b="1" i="1" dirty="0"/>
          </a:p>
          <a:p>
            <a:pPr algn="just">
              <a:spcAft>
                <a:spcPts val="300"/>
              </a:spcAft>
            </a:pPr>
            <a:r>
              <a:rPr lang="en-US" sz="1300" b="1" i="1" dirty="0"/>
              <a:t>Article 22</a:t>
            </a:r>
            <a:r>
              <a:rPr lang="en-US" sz="1300" i="1" dirty="0"/>
              <a:t>: Market surveillance measures</a:t>
            </a:r>
          </a:p>
          <a:p>
            <a:pPr lvl="1" algn="just">
              <a:spcAft>
                <a:spcPts val="300"/>
              </a:spcAft>
            </a:pPr>
            <a:r>
              <a:rPr lang="en-US" sz="1050" i="1" dirty="0"/>
              <a:t>Once non-compliance established CA are obliged to require the relevant operator or trader to take appropriate and proportionate corrective action, including:</a:t>
            </a:r>
          </a:p>
          <a:p>
            <a:pPr lvl="2" algn="just">
              <a:spcAft>
                <a:spcPts val="300"/>
              </a:spcAft>
            </a:pPr>
            <a:r>
              <a:rPr lang="en-US" sz="1050" b="1" i="1" dirty="0"/>
              <a:t>rectifying any formal non-compliance</a:t>
            </a:r>
          </a:p>
          <a:p>
            <a:pPr lvl="2" algn="just">
              <a:spcAft>
                <a:spcPts val="300"/>
              </a:spcAft>
            </a:pPr>
            <a:r>
              <a:rPr lang="en-US" sz="1050" b="1" i="1" dirty="0"/>
              <a:t>preventing the relevant commodity or product from being placed, made available on or exported from the Union the market</a:t>
            </a:r>
          </a:p>
          <a:p>
            <a:pPr lvl="2" algn="just">
              <a:spcAft>
                <a:spcPts val="300"/>
              </a:spcAft>
            </a:pPr>
            <a:r>
              <a:rPr lang="en-US" sz="1050" b="1" i="1" dirty="0"/>
              <a:t>Immediate  withdrawal or recall</a:t>
            </a:r>
          </a:p>
          <a:p>
            <a:pPr lvl="2" algn="just">
              <a:spcAft>
                <a:spcPts val="300"/>
              </a:spcAft>
            </a:pPr>
            <a:r>
              <a:rPr lang="en-US" sz="1050" b="1" i="1" dirty="0"/>
              <a:t>destroying the relevant commodity or product or donating it to charitable or public interest purposes</a:t>
            </a:r>
            <a:endParaRPr lang="en-US" sz="1050" i="1" dirty="0"/>
          </a:p>
          <a:p>
            <a:pPr marL="685800" lvl="2" indent="0" algn="just">
              <a:spcAft>
                <a:spcPts val="300"/>
              </a:spcAft>
              <a:buNone/>
            </a:pPr>
            <a:endParaRPr lang="en-US" sz="550" i="1" dirty="0"/>
          </a:p>
          <a:p>
            <a:pPr algn="just">
              <a:spcAft>
                <a:spcPts val="300"/>
              </a:spcAft>
            </a:pPr>
            <a:r>
              <a:rPr lang="en-US" sz="1300" b="1" i="1" dirty="0"/>
              <a:t>Article 23: </a:t>
            </a:r>
            <a:r>
              <a:rPr lang="en-US" sz="1300" i="1" dirty="0"/>
              <a:t>Penalties:</a:t>
            </a:r>
          </a:p>
          <a:p>
            <a:pPr lvl="1" algn="just">
              <a:spcBef>
                <a:spcPts val="1200"/>
              </a:spcBef>
              <a:spcAft>
                <a:spcPts val="300"/>
              </a:spcAft>
            </a:pPr>
            <a:r>
              <a:rPr lang="en-US" sz="1200" i="1" dirty="0"/>
              <a:t>MS shall establish as a minimum (evidence from Fitness Check of EUTR pointed to lack of dissuasive power of penalties):</a:t>
            </a:r>
          </a:p>
          <a:p>
            <a:pPr lvl="2" algn="just">
              <a:spcAft>
                <a:spcPts val="300"/>
              </a:spcAft>
            </a:pPr>
            <a:r>
              <a:rPr lang="en-US" sz="1200" b="1" i="1" dirty="0"/>
              <a:t>Fines proportionate to the environmental damage </a:t>
            </a:r>
          </a:p>
          <a:p>
            <a:pPr lvl="2" algn="just">
              <a:spcAft>
                <a:spcPts val="300"/>
              </a:spcAft>
            </a:pPr>
            <a:r>
              <a:rPr lang="en-US" sz="1200" b="1" i="1" dirty="0"/>
              <a:t>MS cannot set a maximum amount of penalties below 4% of company turnover</a:t>
            </a:r>
          </a:p>
          <a:p>
            <a:pPr lvl="2" algn="just">
              <a:spcAft>
                <a:spcPts val="300"/>
              </a:spcAft>
            </a:pPr>
            <a:r>
              <a:rPr lang="en-US" sz="1200" b="1" i="1" dirty="0"/>
              <a:t>Temporary exclusion from public procurement</a:t>
            </a:r>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23</a:t>
            </a:fld>
            <a:endParaRPr lang="en-GB"/>
          </a:p>
        </p:txBody>
      </p:sp>
      <p:sp>
        <p:nvSpPr>
          <p:cNvPr id="4" name="Title 3"/>
          <p:cNvSpPr>
            <a:spLocks noGrp="1"/>
          </p:cNvSpPr>
          <p:nvPr>
            <p:ph type="title"/>
          </p:nvPr>
        </p:nvSpPr>
        <p:spPr>
          <a:xfrm>
            <a:off x="755576" y="362145"/>
            <a:ext cx="8388424" cy="586768"/>
          </a:xfrm>
        </p:spPr>
        <p:txBody>
          <a:bodyPr/>
          <a:lstStyle/>
          <a:p>
            <a:r>
              <a:rPr lang="en-GB" sz="2800" dirty="0"/>
              <a:t>Chapter 3: </a:t>
            </a:r>
            <a:r>
              <a:rPr lang="en-US" sz="2800" dirty="0"/>
              <a:t>Obligations of MS and their competent authorities</a:t>
            </a:r>
            <a:endParaRPr lang="en-GB" sz="2800" dirty="0"/>
          </a:p>
        </p:txBody>
      </p:sp>
    </p:spTree>
    <p:extLst>
      <p:ext uri="{BB962C8B-B14F-4D97-AF65-F5344CB8AC3E}">
        <p14:creationId xmlns:p14="http://schemas.microsoft.com/office/powerpoint/2010/main" val="207630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065" y="1386403"/>
            <a:ext cx="8367843" cy="3024336"/>
          </a:xfrm>
        </p:spPr>
        <p:txBody>
          <a:bodyPr/>
          <a:lstStyle/>
          <a:p>
            <a:pPr algn="just">
              <a:spcAft>
                <a:spcPts val="300"/>
              </a:spcAft>
            </a:pPr>
            <a:endParaRPr lang="en-GB" sz="1300" b="1" i="1" dirty="0"/>
          </a:p>
          <a:p>
            <a:pPr algn="just">
              <a:spcAft>
                <a:spcPts val="300"/>
              </a:spcAft>
            </a:pPr>
            <a:endParaRPr lang="en-US" sz="1300" b="1" i="1" dirty="0"/>
          </a:p>
          <a:p>
            <a:pPr algn="just">
              <a:spcAft>
                <a:spcPts val="300"/>
              </a:spcAft>
            </a:pPr>
            <a:r>
              <a:rPr lang="en-US" sz="1300" b="1" i="1" dirty="0"/>
              <a:t>Articles 24 and 25</a:t>
            </a:r>
            <a:r>
              <a:rPr lang="en-US" sz="1300" i="1" dirty="0"/>
              <a:t>: Controls – roles of custom authorities and obligation to exchange information between customs and competent authorities</a:t>
            </a:r>
          </a:p>
          <a:p>
            <a:pPr marL="685800" lvl="2" indent="0" algn="just">
              <a:spcAft>
                <a:spcPts val="300"/>
              </a:spcAft>
              <a:buNone/>
            </a:pPr>
            <a:endParaRPr lang="en-US" sz="550" i="1" dirty="0"/>
          </a:p>
          <a:p>
            <a:pPr algn="just">
              <a:spcAft>
                <a:spcPts val="300"/>
              </a:spcAft>
            </a:pPr>
            <a:endParaRPr lang="en-US" sz="1300" b="1" i="1" dirty="0"/>
          </a:p>
          <a:p>
            <a:pPr algn="just">
              <a:spcAft>
                <a:spcPts val="300"/>
              </a:spcAft>
            </a:pPr>
            <a:r>
              <a:rPr lang="en-US" sz="1300" b="1" i="1" dirty="0"/>
              <a:t>Article 26: </a:t>
            </a:r>
            <a:r>
              <a:rPr lang="en-US" sz="1300" i="1" dirty="0"/>
              <a:t>Electronic interfaces</a:t>
            </a:r>
          </a:p>
          <a:p>
            <a:pPr lvl="1" algn="just">
              <a:spcAft>
                <a:spcPts val="300"/>
              </a:spcAft>
            </a:pPr>
            <a:r>
              <a:rPr lang="en-US" sz="1000" i="1" dirty="0"/>
              <a:t>The Commission will develop an electronic interface based on the EU Single Window Environment for Customs</a:t>
            </a:r>
            <a:r>
              <a:rPr lang="en-US" dirty="0"/>
              <a:t> </a:t>
            </a:r>
            <a:r>
              <a:rPr lang="en-US" sz="1000" i="1" dirty="0"/>
              <a:t>(once available)</a:t>
            </a:r>
          </a:p>
          <a:p>
            <a:pPr lvl="1" algn="just">
              <a:spcAft>
                <a:spcPts val="300"/>
              </a:spcAft>
            </a:pPr>
            <a:r>
              <a:rPr lang="en-US" sz="1000" i="1" dirty="0"/>
              <a:t>The operators and traders may submit the due diligence statement via national single window environment (once available)</a:t>
            </a:r>
          </a:p>
          <a:p>
            <a:pPr algn="just">
              <a:spcAft>
                <a:spcPts val="300"/>
              </a:spcAft>
            </a:pPr>
            <a:endParaRPr lang="en-US" sz="1300" b="1"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24</a:t>
            </a:fld>
            <a:endParaRPr lang="en-GB"/>
          </a:p>
        </p:txBody>
      </p:sp>
      <p:sp>
        <p:nvSpPr>
          <p:cNvPr id="4" name="Title 3"/>
          <p:cNvSpPr>
            <a:spLocks noGrp="1"/>
          </p:cNvSpPr>
          <p:nvPr>
            <p:ph type="title"/>
          </p:nvPr>
        </p:nvSpPr>
        <p:spPr>
          <a:xfrm>
            <a:off x="755576" y="267494"/>
            <a:ext cx="8388424" cy="913461"/>
          </a:xfrm>
        </p:spPr>
        <p:txBody>
          <a:bodyPr/>
          <a:lstStyle/>
          <a:p>
            <a:r>
              <a:rPr lang="en-GB" sz="2800" dirty="0"/>
              <a:t>Chapter 4: Rules relevant for entering or leaving the Union market </a:t>
            </a:r>
          </a:p>
        </p:txBody>
      </p:sp>
    </p:spTree>
    <p:extLst>
      <p:ext uri="{BB962C8B-B14F-4D97-AF65-F5344CB8AC3E}">
        <p14:creationId xmlns:p14="http://schemas.microsoft.com/office/powerpoint/2010/main" val="1368715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43558"/>
            <a:ext cx="8640960" cy="4046474"/>
          </a:xfrm>
        </p:spPr>
        <p:txBody>
          <a:bodyPr/>
          <a:lstStyle/>
          <a:p>
            <a:pPr algn="just">
              <a:spcAft>
                <a:spcPts val="300"/>
              </a:spcAft>
            </a:pPr>
            <a:endParaRPr lang="en-GB" sz="1300" b="1" i="1" dirty="0"/>
          </a:p>
          <a:p>
            <a:pPr algn="just">
              <a:spcAft>
                <a:spcPts val="300"/>
              </a:spcAft>
            </a:pPr>
            <a:endParaRPr lang="en-US" sz="1300" b="1" i="1" dirty="0"/>
          </a:p>
          <a:p>
            <a:pPr algn="just">
              <a:spcAft>
                <a:spcPts val="300"/>
              </a:spcAft>
            </a:pPr>
            <a:endParaRPr lang="en-US" sz="1300" b="1" i="1" dirty="0"/>
          </a:p>
          <a:p>
            <a:pPr algn="just">
              <a:spcAft>
                <a:spcPts val="300"/>
              </a:spcAft>
            </a:pPr>
            <a:r>
              <a:rPr lang="en-US" sz="1300" b="1" i="1" dirty="0"/>
              <a:t>Article 27</a:t>
            </a:r>
            <a:r>
              <a:rPr lang="en-US" sz="1300" i="1" dirty="0"/>
              <a:t>: Assessment of countries</a:t>
            </a:r>
          </a:p>
          <a:p>
            <a:pPr lvl="1" algn="just">
              <a:spcAft>
                <a:spcPts val="300"/>
              </a:spcAft>
            </a:pPr>
            <a:r>
              <a:rPr lang="en-US" sz="1000" i="1" dirty="0"/>
              <a:t>Countries </a:t>
            </a:r>
            <a:r>
              <a:rPr lang="en-US" sz="1000" b="1" i="1" dirty="0"/>
              <a:t>or parts thereof </a:t>
            </a:r>
            <a:r>
              <a:rPr lang="en-US" sz="1000" i="1" dirty="0"/>
              <a:t>may be assigned three categories: low, standard and high risk</a:t>
            </a:r>
          </a:p>
          <a:p>
            <a:pPr lvl="1" algn="just">
              <a:spcAft>
                <a:spcPts val="300"/>
              </a:spcAft>
            </a:pPr>
            <a:r>
              <a:rPr lang="en-US" sz="1000" i="1" dirty="0"/>
              <a:t>Initially all countries are considered “standard“ risk</a:t>
            </a:r>
          </a:p>
          <a:p>
            <a:pPr lvl="1" algn="just">
              <a:spcAft>
                <a:spcPts val="300"/>
              </a:spcAft>
            </a:pPr>
            <a:r>
              <a:rPr lang="en-US" sz="1000" i="1" dirty="0"/>
              <a:t>Assessment of risk based on criteria:</a:t>
            </a:r>
          </a:p>
          <a:p>
            <a:pPr lvl="2" algn="just">
              <a:spcAft>
                <a:spcPts val="300"/>
              </a:spcAft>
            </a:pPr>
            <a:r>
              <a:rPr lang="en-US" sz="850" b="1" i="1" dirty="0"/>
              <a:t>rate of deforestation</a:t>
            </a:r>
          </a:p>
          <a:p>
            <a:pPr lvl="2" algn="just">
              <a:spcAft>
                <a:spcPts val="300"/>
              </a:spcAft>
            </a:pPr>
            <a:r>
              <a:rPr lang="en-US" sz="850" b="1" i="1" dirty="0"/>
              <a:t>rate of expansion of agriculture land for relevant commodities</a:t>
            </a:r>
          </a:p>
          <a:p>
            <a:pPr lvl="2" algn="just">
              <a:spcAft>
                <a:spcPts val="300"/>
              </a:spcAft>
            </a:pPr>
            <a:r>
              <a:rPr lang="en-US" sz="850" b="1" i="1" dirty="0"/>
              <a:t>production trends of relevant commodities and products</a:t>
            </a:r>
          </a:p>
          <a:p>
            <a:pPr lvl="2" algn="just">
              <a:spcAft>
                <a:spcPts val="300"/>
              </a:spcAft>
            </a:pPr>
            <a:r>
              <a:rPr lang="en-US" sz="850" b="1" i="1" dirty="0"/>
              <a:t>whether the country‘s NDCs covers emissions and removals from agriculture, forestry and land </a:t>
            </a:r>
          </a:p>
          <a:p>
            <a:pPr lvl="2" algn="just">
              <a:spcAft>
                <a:spcPts val="300"/>
              </a:spcAft>
            </a:pPr>
            <a:r>
              <a:rPr lang="en-US" sz="850" b="1" i="1" dirty="0"/>
              <a:t>existence of relevant agreements and other instruments concluded between the country and the Union</a:t>
            </a:r>
          </a:p>
          <a:p>
            <a:pPr lvl="2" algn="just">
              <a:spcAft>
                <a:spcPts val="300"/>
              </a:spcAft>
            </a:pPr>
            <a:r>
              <a:rPr lang="en-US" sz="850" b="1" i="1" dirty="0"/>
              <a:t>national or subnational laws in place, including in accordance with Article 5 of the Paris Agreement, and takes effective enforcement measures </a:t>
            </a:r>
            <a:endParaRPr lang="en-US" sz="1000" i="1" dirty="0"/>
          </a:p>
          <a:p>
            <a:pPr lvl="1" algn="just">
              <a:spcAft>
                <a:spcPts val="300"/>
              </a:spcAft>
            </a:pPr>
            <a:r>
              <a:rPr lang="en-US" sz="1000" i="1" dirty="0"/>
              <a:t>Provisions on notification and cooperation with country affected by a possible change in risk status</a:t>
            </a:r>
          </a:p>
          <a:p>
            <a:pPr marL="685800" lvl="2" indent="0" algn="just">
              <a:spcAft>
                <a:spcPts val="300"/>
              </a:spcAft>
              <a:buNone/>
            </a:pPr>
            <a:endParaRPr lang="en-US" sz="550" i="1" dirty="0"/>
          </a:p>
          <a:p>
            <a:pPr algn="just">
              <a:spcAft>
                <a:spcPts val="300"/>
              </a:spcAft>
            </a:pPr>
            <a:endParaRPr lang="en-US" sz="1300" b="1"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25</a:t>
            </a:fld>
            <a:endParaRPr lang="en-GB"/>
          </a:p>
        </p:txBody>
      </p:sp>
      <p:sp>
        <p:nvSpPr>
          <p:cNvPr id="4" name="Title 3"/>
          <p:cNvSpPr>
            <a:spLocks noGrp="1"/>
          </p:cNvSpPr>
          <p:nvPr>
            <p:ph type="title"/>
          </p:nvPr>
        </p:nvSpPr>
        <p:spPr>
          <a:xfrm>
            <a:off x="755576" y="267494"/>
            <a:ext cx="8388424" cy="913461"/>
          </a:xfrm>
        </p:spPr>
        <p:txBody>
          <a:bodyPr/>
          <a:lstStyle/>
          <a:p>
            <a:r>
              <a:rPr lang="en-GB" sz="2800" dirty="0"/>
              <a:t>Chapter 5: </a:t>
            </a:r>
            <a:r>
              <a:rPr lang="en-GB" dirty="0"/>
              <a:t>Country benchmarking system and cooperation with third countries </a:t>
            </a:r>
            <a:endParaRPr lang="en-GB" sz="2800" dirty="0"/>
          </a:p>
        </p:txBody>
      </p:sp>
    </p:spTree>
    <p:extLst>
      <p:ext uri="{BB962C8B-B14F-4D97-AF65-F5344CB8AC3E}">
        <p14:creationId xmlns:p14="http://schemas.microsoft.com/office/powerpoint/2010/main" val="2085832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830450"/>
          </a:xfrm>
        </p:spPr>
        <p:txBody>
          <a:bodyPr/>
          <a:lstStyle/>
          <a:p>
            <a:pPr algn="just">
              <a:spcAft>
                <a:spcPts val="300"/>
              </a:spcAft>
            </a:pPr>
            <a:endParaRPr lang="en-GB" sz="1300" b="1" i="1" dirty="0"/>
          </a:p>
          <a:p>
            <a:pPr algn="just">
              <a:spcAft>
                <a:spcPts val="300"/>
              </a:spcAft>
            </a:pPr>
            <a:endParaRPr lang="en-US" sz="1300" b="1" i="1" dirty="0"/>
          </a:p>
          <a:p>
            <a:pPr algn="just">
              <a:spcAft>
                <a:spcPts val="300"/>
              </a:spcAft>
            </a:pPr>
            <a:endParaRPr lang="en-US" sz="1300" b="1" i="1" dirty="0"/>
          </a:p>
          <a:p>
            <a:pPr algn="just">
              <a:spcAft>
                <a:spcPts val="300"/>
              </a:spcAft>
            </a:pPr>
            <a:endParaRPr lang="en-US" sz="1300" b="1" i="1" dirty="0"/>
          </a:p>
          <a:p>
            <a:pPr algn="just">
              <a:spcAft>
                <a:spcPts val="300"/>
              </a:spcAft>
            </a:pPr>
            <a:r>
              <a:rPr lang="en-US" sz="1300" b="1" i="1" dirty="0"/>
              <a:t>Article 28. Cooperation with 3</a:t>
            </a:r>
            <a:r>
              <a:rPr lang="en-US" sz="1300" b="1" i="1" baseline="30000" dirty="0"/>
              <a:t>rd</a:t>
            </a:r>
            <a:r>
              <a:rPr lang="en-US" sz="1300" b="1" i="1" dirty="0"/>
              <a:t> Countries :</a:t>
            </a:r>
          </a:p>
          <a:p>
            <a:pPr lvl="1" algn="just">
              <a:spcAft>
                <a:spcPts val="300"/>
              </a:spcAft>
            </a:pPr>
            <a:r>
              <a:rPr lang="en-US" sz="1100" i="1" dirty="0"/>
              <a:t>Engagement with producer countries concerned by this Regulation to develop partnerships and cooperation to jointly address deforestation and forest degradation, which may include structured dialogues, support </a:t>
            </a:r>
            <a:r>
              <a:rPr lang="en-US" sz="1100" i="1" dirty="0" err="1"/>
              <a:t>programmes</a:t>
            </a:r>
            <a:r>
              <a:rPr lang="en-US" sz="1100" i="1" dirty="0"/>
              <a:t> and actions, administrative arrangements and provisions in existing agreements or agreements;</a:t>
            </a:r>
          </a:p>
          <a:p>
            <a:pPr lvl="1" algn="just">
              <a:spcAft>
                <a:spcPts val="300"/>
              </a:spcAft>
            </a:pPr>
            <a:r>
              <a:rPr lang="en-US" sz="1100" i="1" dirty="0"/>
              <a:t>Engagement in international bilateral and multilateral discussion on policies and actions to halt deforestation and forest degradation, including in multilateral fora, which shall include the promotion of the transition to sustainable agricultural production and sustainable forest management as well as the development of transparent and sustainable supply chains as well as continue efforts towards identifying and agreeing robust standards and definitions that ensure a high level of protection of forest ecosystems;</a:t>
            </a:r>
          </a:p>
          <a:p>
            <a:pPr lvl="1" algn="just">
              <a:spcAft>
                <a:spcPts val="300"/>
              </a:spcAft>
            </a:pPr>
            <a:endParaRPr lang="en-US" sz="1100" i="1" dirty="0"/>
          </a:p>
          <a:p>
            <a:pPr algn="just">
              <a:spcAft>
                <a:spcPts val="300"/>
              </a:spcAft>
            </a:pPr>
            <a:endParaRPr lang="en-US" sz="1300" b="1"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26</a:t>
            </a:fld>
            <a:endParaRPr lang="en-GB"/>
          </a:p>
        </p:txBody>
      </p:sp>
      <p:sp>
        <p:nvSpPr>
          <p:cNvPr id="4" name="Title 3"/>
          <p:cNvSpPr>
            <a:spLocks noGrp="1"/>
          </p:cNvSpPr>
          <p:nvPr>
            <p:ph type="title"/>
          </p:nvPr>
        </p:nvSpPr>
        <p:spPr>
          <a:xfrm>
            <a:off x="755576" y="267494"/>
            <a:ext cx="8388424" cy="913461"/>
          </a:xfrm>
        </p:spPr>
        <p:txBody>
          <a:bodyPr/>
          <a:lstStyle/>
          <a:p>
            <a:r>
              <a:rPr lang="en-GB" sz="2800" dirty="0"/>
              <a:t>Chapter 5: </a:t>
            </a:r>
            <a:r>
              <a:rPr lang="en-GB" dirty="0"/>
              <a:t>Country benchmarking system and cooperation with third countries </a:t>
            </a:r>
            <a:endParaRPr lang="en-GB" sz="2800" dirty="0"/>
          </a:p>
        </p:txBody>
      </p:sp>
    </p:spTree>
    <p:extLst>
      <p:ext uri="{BB962C8B-B14F-4D97-AF65-F5344CB8AC3E}">
        <p14:creationId xmlns:p14="http://schemas.microsoft.com/office/powerpoint/2010/main" val="389646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algn="just">
              <a:spcAft>
                <a:spcPts val="300"/>
              </a:spcAft>
            </a:pPr>
            <a:endParaRPr lang="en-US" sz="1300" b="1" i="1" dirty="0"/>
          </a:p>
          <a:p>
            <a:pPr algn="just">
              <a:spcAft>
                <a:spcPts val="300"/>
              </a:spcAft>
            </a:pPr>
            <a:endParaRPr lang="en-US" sz="1300" b="1" i="1" dirty="0"/>
          </a:p>
          <a:p>
            <a:pPr algn="just">
              <a:spcAft>
                <a:spcPts val="300"/>
              </a:spcAft>
            </a:pPr>
            <a:endParaRPr lang="en-US" sz="1300" b="1" i="1" dirty="0"/>
          </a:p>
          <a:p>
            <a:pPr algn="just">
              <a:spcAft>
                <a:spcPts val="300"/>
              </a:spcAft>
            </a:pPr>
            <a:r>
              <a:rPr lang="en-US" sz="1300" b="1" i="1" dirty="0"/>
              <a:t>Article 29</a:t>
            </a:r>
            <a:r>
              <a:rPr lang="en-US" sz="1300" i="1" dirty="0"/>
              <a:t>: Natural or legal persons’ substantiated concerns</a:t>
            </a:r>
          </a:p>
          <a:p>
            <a:pPr lvl="1" algn="just">
              <a:spcAft>
                <a:spcPts val="300"/>
              </a:spcAft>
            </a:pPr>
            <a:r>
              <a:rPr lang="en-US" sz="1000" i="1" dirty="0"/>
              <a:t>Any person is entitled to submit substantiated concerns to CAs regarding breaches of the Regulation</a:t>
            </a:r>
          </a:p>
          <a:p>
            <a:pPr lvl="1" algn="just">
              <a:spcAft>
                <a:spcPts val="300"/>
              </a:spcAft>
            </a:pPr>
            <a:r>
              <a:rPr lang="en-US" sz="1000" i="1" dirty="0"/>
              <a:t>Competent authorities are </a:t>
            </a:r>
            <a:r>
              <a:rPr lang="en-US" sz="1000" b="1" i="1" dirty="0"/>
              <a:t>required to </a:t>
            </a:r>
            <a:r>
              <a:rPr lang="en-US" sz="1000" b="1" i="1" dirty="0" err="1"/>
              <a:t>analyse</a:t>
            </a:r>
            <a:r>
              <a:rPr lang="en-US" sz="1000" b="1" i="1" dirty="0"/>
              <a:t> the concern and inform the claimant of their follow up</a:t>
            </a:r>
          </a:p>
          <a:p>
            <a:pPr marL="685800" lvl="2" indent="0" algn="just">
              <a:spcAft>
                <a:spcPts val="300"/>
              </a:spcAft>
              <a:buNone/>
            </a:pPr>
            <a:endParaRPr lang="en-US" sz="550" i="1" dirty="0"/>
          </a:p>
          <a:p>
            <a:pPr algn="just">
              <a:spcAft>
                <a:spcPts val="300"/>
              </a:spcAft>
            </a:pPr>
            <a:r>
              <a:rPr lang="en-US" sz="1300" b="1" i="1" dirty="0"/>
              <a:t>Article 30: </a:t>
            </a:r>
            <a:r>
              <a:rPr lang="en-US" sz="1300" i="1" dirty="0"/>
              <a:t>Access to justice</a:t>
            </a:r>
          </a:p>
          <a:p>
            <a:pPr lvl="1" algn="just">
              <a:spcAft>
                <a:spcPts val="300"/>
              </a:spcAft>
            </a:pPr>
            <a:r>
              <a:rPr lang="en-US" sz="1000" i="1" dirty="0"/>
              <a:t>Possibility to ask for review of the procedural and substantive legality of the decisions, acts or failure to act of CAs</a:t>
            </a:r>
          </a:p>
          <a:p>
            <a:pPr marL="342900" lvl="1" indent="0" algn="just">
              <a:spcAft>
                <a:spcPts val="300"/>
              </a:spcAft>
              <a:buNone/>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27</a:t>
            </a:fld>
            <a:endParaRPr lang="en-GB"/>
          </a:p>
        </p:txBody>
      </p:sp>
      <p:sp>
        <p:nvSpPr>
          <p:cNvPr id="4" name="Title 3"/>
          <p:cNvSpPr>
            <a:spLocks noGrp="1"/>
          </p:cNvSpPr>
          <p:nvPr>
            <p:ph type="title"/>
          </p:nvPr>
        </p:nvSpPr>
        <p:spPr>
          <a:xfrm>
            <a:off x="755576" y="0"/>
            <a:ext cx="8388424" cy="913461"/>
          </a:xfrm>
        </p:spPr>
        <p:txBody>
          <a:bodyPr/>
          <a:lstStyle/>
          <a:p>
            <a:r>
              <a:rPr lang="en-GB" sz="2800" dirty="0"/>
              <a:t>Chapter 6: </a:t>
            </a:r>
            <a:r>
              <a:rPr lang="en-GB" dirty="0"/>
              <a:t>Substantiated concern</a:t>
            </a:r>
            <a:endParaRPr lang="en-GB" sz="2800" dirty="0"/>
          </a:p>
        </p:txBody>
      </p:sp>
    </p:spTree>
    <p:extLst>
      <p:ext uri="{BB962C8B-B14F-4D97-AF65-F5344CB8AC3E}">
        <p14:creationId xmlns:p14="http://schemas.microsoft.com/office/powerpoint/2010/main" val="321263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algn="just">
              <a:spcAft>
                <a:spcPts val="300"/>
              </a:spcAft>
            </a:pPr>
            <a:endParaRPr lang="en-US" sz="1300" b="1" i="1" dirty="0"/>
          </a:p>
          <a:p>
            <a:pPr algn="just">
              <a:spcAft>
                <a:spcPts val="300"/>
              </a:spcAft>
            </a:pPr>
            <a:endParaRPr lang="en-US" sz="1300" b="1" i="1" dirty="0"/>
          </a:p>
          <a:p>
            <a:pPr algn="just">
              <a:spcAft>
                <a:spcPts val="300"/>
              </a:spcAft>
            </a:pPr>
            <a:r>
              <a:rPr lang="en-US" sz="1300" b="1" i="1" dirty="0"/>
              <a:t>Article 31</a:t>
            </a:r>
            <a:r>
              <a:rPr lang="en-US" sz="1300" i="1" dirty="0"/>
              <a:t>: “Register” information system</a:t>
            </a:r>
          </a:p>
          <a:p>
            <a:pPr lvl="1" algn="just">
              <a:spcAft>
                <a:spcPts val="300"/>
              </a:spcAft>
            </a:pPr>
            <a:r>
              <a:rPr lang="en-US" sz="1000" i="1" dirty="0"/>
              <a:t>An information system to host due diligence statements and other relevant information (innovation with regards to EUTR, building on its shortcomings)to facilitate:</a:t>
            </a:r>
          </a:p>
          <a:p>
            <a:pPr lvl="2" algn="just">
              <a:spcAft>
                <a:spcPts val="300"/>
              </a:spcAft>
            </a:pPr>
            <a:r>
              <a:rPr lang="en-US" sz="850" i="1" dirty="0"/>
              <a:t>access to relevant information for competent authority to allow for risk-based checks</a:t>
            </a:r>
          </a:p>
          <a:p>
            <a:pPr lvl="2" algn="just">
              <a:spcAft>
                <a:spcPts val="300"/>
              </a:spcAft>
            </a:pPr>
            <a:r>
              <a:rPr lang="en-US" sz="850" i="1" dirty="0"/>
              <a:t>targeted inspections (e.g. concerning large shipments of a precise municipality affected by deforestation in a given country)</a:t>
            </a:r>
          </a:p>
          <a:p>
            <a:pPr lvl="2" algn="just">
              <a:spcAft>
                <a:spcPts val="300"/>
              </a:spcAft>
            </a:pPr>
            <a:r>
              <a:rPr lang="en-US" sz="850" i="1" dirty="0"/>
              <a:t>The provision of </a:t>
            </a:r>
            <a:r>
              <a:rPr lang="en-US" sz="850" i="1" dirty="0" err="1"/>
              <a:t>anonymised</a:t>
            </a:r>
            <a:r>
              <a:rPr lang="en-US" sz="850" i="1" dirty="0"/>
              <a:t> datasets to be shared with the wider public following open data guidelines, in order to foster transparency</a:t>
            </a:r>
          </a:p>
          <a:p>
            <a:pPr lvl="2" algn="just">
              <a:spcAft>
                <a:spcPts val="300"/>
              </a:spcAft>
            </a:pPr>
            <a:r>
              <a:rPr lang="en-US" sz="850" i="1" dirty="0"/>
              <a:t>links with Customs Single Window and with national systems </a:t>
            </a:r>
          </a:p>
          <a:p>
            <a:pPr lvl="1" algn="just">
              <a:spcAft>
                <a:spcPts val="300"/>
              </a:spcAft>
            </a:pPr>
            <a:r>
              <a:rPr lang="en-US" sz="1000" i="1" dirty="0"/>
              <a:t>Operation and functionalities to be specified further in an implementing act </a:t>
            </a:r>
          </a:p>
          <a:p>
            <a:pPr marL="685800" lvl="2" indent="0" algn="just">
              <a:spcAft>
                <a:spcPts val="300"/>
              </a:spcAft>
              <a:buNone/>
            </a:pPr>
            <a:endParaRPr lang="en-GB" sz="550"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28</a:t>
            </a:fld>
            <a:endParaRPr lang="en-GB"/>
          </a:p>
        </p:txBody>
      </p:sp>
      <p:sp>
        <p:nvSpPr>
          <p:cNvPr id="4" name="Title 3"/>
          <p:cNvSpPr>
            <a:spLocks noGrp="1"/>
          </p:cNvSpPr>
          <p:nvPr>
            <p:ph type="title"/>
          </p:nvPr>
        </p:nvSpPr>
        <p:spPr>
          <a:xfrm>
            <a:off x="755576" y="0"/>
            <a:ext cx="8388424" cy="913461"/>
          </a:xfrm>
        </p:spPr>
        <p:txBody>
          <a:bodyPr/>
          <a:lstStyle/>
          <a:p>
            <a:r>
              <a:rPr lang="en-GB" sz="2800" dirty="0"/>
              <a:t>Chapter 7: </a:t>
            </a:r>
            <a:r>
              <a:rPr lang="en-GB" dirty="0"/>
              <a:t>Information system</a:t>
            </a:r>
            <a:endParaRPr lang="en-GB" sz="2800" dirty="0"/>
          </a:p>
        </p:txBody>
      </p:sp>
    </p:spTree>
    <p:extLst>
      <p:ext uri="{BB962C8B-B14F-4D97-AF65-F5344CB8AC3E}">
        <p14:creationId xmlns:p14="http://schemas.microsoft.com/office/powerpoint/2010/main" val="3883326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algn="just">
              <a:spcAft>
                <a:spcPts val="300"/>
              </a:spcAft>
            </a:pPr>
            <a:endParaRPr lang="en-GB" sz="1300" b="1" i="1" dirty="0"/>
          </a:p>
          <a:p>
            <a:pPr algn="just">
              <a:spcAft>
                <a:spcPts val="300"/>
              </a:spcAft>
            </a:pPr>
            <a:r>
              <a:rPr lang="en-US" sz="1300" b="1" i="1" dirty="0"/>
              <a:t>Article 32</a:t>
            </a:r>
            <a:r>
              <a:rPr lang="en-US" sz="1300" i="1" dirty="0"/>
              <a:t>: Review</a:t>
            </a:r>
          </a:p>
          <a:p>
            <a:pPr lvl="1" algn="just">
              <a:spcAft>
                <a:spcPts val="300"/>
              </a:spcAft>
            </a:pPr>
            <a:r>
              <a:rPr lang="en-US" sz="1000" i="1" dirty="0"/>
              <a:t>First review within two years after entry into force will look at extension of the scope of this Regulation to other ecosystems, including land with high carbon stocks and land with a high biodiversity value such as grasslands, peatlands and wetlands and further commodities.</a:t>
            </a:r>
          </a:p>
          <a:p>
            <a:pPr lvl="1" algn="just">
              <a:spcAft>
                <a:spcPts val="300"/>
              </a:spcAft>
            </a:pPr>
            <a:r>
              <a:rPr lang="en-US" sz="1000" i="1" dirty="0"/>
              <a:t>First general review within five years after entry into force will in particular look at the need for and feasibility of additional trade facilitation tools to support the achievement of the objectives of the Regulation including through recognition of certification schemes as well as the impact of the Regulation on farmers, in particular smallholders, indigenous peoples and local communities and the possible need for additional support for the transition to sustainable supply chains, while</a:t>
            </a:r>
          </a:p>
          <a:p>
            <a:pPr lvl="1" algn="just">
              <a:spcAft>
                <a:spcPts val="300"/>
              </a:spcAft>
            </a:pPr>
            <a:r>
              <a:rPr lang="en-US" sz="1000" i="1" dirty="0"/>
              <a:t>A first review of the range of goods listed in Annex I will take place within two years after entry into force by way of a delegated act.</a:t>
            </a:r>
          </a:p>
          <a:p>
            <a:pPr algn="just">
              <a:spcAft>
                <a:spcPts val="300"/>
              </a:spcAft>
            </a:pPr>
            <a:endParaRPr lang="en-US" sz="1300" b="1" i="1" dirty="0"/>
          </a:p>
          <a:p>
            <a:pPr algn="just">
              <a:spcAft>
                <a:spcPts val="300"/>
              </a:spcAft>
            </a:pPr>
            <a:r>
              <a:rPr lang="en-US" sz="1300" b="1" i="1" dirty="0"/>
              <a:t>Article 35: </a:t>
            </a:r>
            <a:r>
              <a:rPr lang="en-US" sz="1300" i="1" dirty="0"/>
              <a:t>Repeal of the EUTR</a:t>
            </a:r>
          </a:p>
          <a:p>
            <a:pPr algn="just">
              <a:spcAft>
                <a:spcPts val="300"/>
              </a:spcAft>
            </a:pPr>
            <a:endParaRPr lang="en-US" sz="1300" b="1" i="1" dirty="0"/>
          </a:p>
          <a:p>
            <a:pPr algn="just">
              <a:spcAft>
                <a:spcPts val="300"/>
              </a:spcAft>
            </a:pPr>
            <a:r>
              <a:rPr lang="en-US" sz="1300" b="1" i="1" dirty="0"/>
              <a:t>Article 36: </a:t>
            </a:r>
            <a:r>
              <a:rPr lang="en-US" sz="1300" i="1" dirty="0"/>
              <a:t>Entry into force and date of application</a:t>
            </a:r>
          </a:p>
          <a:p>
            <a:pPr lvl="1" algn="just">
              <a:spcAft>
                <a:spcPts val="300"/>
              </a:spcAft>
            </a:pPr>
            <a:r>
              <a:rPr lang="en-US" sz="1000" i="1" dirty="0"/>
              <a:t>Entry into application of certain provisions one year after entry into force</a:t>
            </a:r>
          </a:p>
          <a:p>
            <a:pPr lvl="1" algn="just">
              <a:spcAft>
                <a:spcPts val="300"/>
              </a:spcAft>
            </a:pPr>
            <a:r>
              <a:rPr lang="en-US" sz="1000" i="1" dirty="0"/>
              <a:t>Two years delay for micro-enterprises established by December 31, 2020, except for products covered by EUTR</a:t>
            </a:r>
          </a:p>
          <a:p>
            <a:pPr lvl="1" algn="just">
              <a:spcAft>
                <a:spcPts val="300"/>
              </a:spcAft>
            </a:pPr>
            <a:endParaRPr lang="en-US" sz="1000" i="1" dirty="0"/>
          </a:p>
          <a:p>
            <a:pPr marL="685800" lvl="2" indent="0" algn="just">
              <a:spcAft>
                <a:spcPts val="300"/>
              </a:spcAft>
              <a:buNone/>
            </a:pPr>
            <a:endParaRPr lang="en-GB" sz="550"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29</a:t>
            </a:fld>
            <a:endParaRPr lang="en-GB"/>
          </a:p>
        </p:txBody>
      </p:sp>
      <p:sp>
        <p:nvSpPr>
          <p:cNvPr id="4" name="Title 3"/>
          <p:cNvSpPr>
            <a:spLocks noGrp="1"/>
          </p:cNvSpPr>
          <p:nvPr>
            <p:ph type="title"/>
          </p:nvPr>
        </p:nvSpPr>
        <p:spPr>
          <a:xfrm>
            <a:off x="755576" y="0"/>
            <a:ext cx="8388424" cy="913461"/>
          </a:xfrm>
        </p:spPr>
        <p:txBody>
          <a:bodyPr/>
          <a:lstStyle/>
          <a:p>
            <a:r>
              <a:rPr lang="en-GB" sz="2800" dirty="0"/>
              <a:t>Chapter 8/9: </a:t>
            </a:r>
            <a:r>
              <a:rPr lang="en-GB" dirty="0"/>
              <a:t>Review and Final Provisions</a:t>
            </a:r>
            <a:endParaRPr lang="en-GB" sz="2800" dirty="0"/>
          </a:p>
        </p:txBody>
      </p:sp>
    </p:spTree>
    <p:extLst>
      <p:ext uri="{BB962C8B-B14F-4D97-AF65-F5344CB8AC3E}">
        <p14:creationId xmlns:p14="http://schemas.microsoft.com/office/powerpoint/2010/main" val="429446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95536" y="1131590"/>
            <a:ext cx="4923928" cy="3055444"/>
          </a:xfrm>
        </p:spPr>
        <p:txBody>
          <a:bodyPr/>
          <a:lstStyle/>
          <a:p>
            <a:pPr marL="0" indent="0">
              <a:buNone/>
            </a:pPr>
            <a:r>
              <a:rPr lang="en-US" sz="1400" i="1" dirty="0"/>
              <a:t>“European voters and consumers are making this increasingly clear to us: </a:t>
            </a:r>
            <a:r>
              <a:rPr lang="en-US" sz="1600" b="1" i="1" dirty="0"/>
              <a:t>They no longer want to buy products that are responsible for deforestation or forest degradation</a:t>
            </a:r>
            <a:r>
              <a:rPr lang="en-US" sz="1600" i="1" dirty="0"/>
              <a:t>. </a:t>
            </a:r>
            <a:br>
              <a:rPr lang="en-US" sz="1600" i="1" dirty="0"/>
            </a:br>
            <a:br>
              <a:rPr lang="en-US" sz="1600" i="1" dirty="0"/>
            </a:br>
            <a:r>
              <a:rPr lang="en-US" sz="1400" i="1" dirty="0"/>
              <a:t>This is why we will soon propose a regulation to tackle EU-driven global deforestation. </a:t>
            </a:r>
            <a:r>
              <a:rPr lang="en-US" b="1" i="1" dirty="0"/>
              <a:t>Commodities and products placed on our market should not lead to deforestation.</a:t>
            </a:r>
            <a:r>
              <a:rPr lang="en-US" sz="1400" i="1" dirty="0"/>
              <a:t> But we will do that with a principle to working in close partnership with the producing countries. This is so important. </a:t>
            </a:r>
          </a:p>
          <a:p>
            <a:pPr marL="0" indent="0">
              <a:buNone/>
            </a:pPr>
            <a:br>
              <a:rPr lang="en-US" sz="1400" i="1" dirty="0"/>
            </a:br>
            <a:r>
              <a:rPr lang="en-US" sz="1400" dirty="0"/>
              <a:t>	</a:t>
            </a:r>
          </a:p>
        </p:txBody>
      </p:sp>
      <p:sp>
        <p:nvSpPr>
          <p:cNvPr id="2" name="Slide Number Placeholder 1"/>
          <p:cNvSpPr>
            <a:spLocks noGrp="1"/>
          </p:cNvSpPr>
          <p:nvPr>
            <p:ph type="sldNum" sz="quarter" idx="12"/>
          </p:nvPr>
        </p:nvSpPr>
        <p:spPr/>
        <p:txBody>
          <a:bodyPr/>
          <a:lstStyle/>
          <a:p>
            <a:fld id="{F46C79FD-C571-418B-AB0F-5EE936C85276}" type="slidenum">
              <a:rPr lang="en-GB" smtClean="0"/>
              <a:t>3</a:t>
            </a:fld>
            <a:endParaRPr lang="en-GB"/>
          </a:p>
        </p:txBody>
      </p:sp>
      <p:pic>
        <p:nvPicPr>
          <p:cNvPr id="4" name="Picture 3"/>
          <p:cNvPicPr>
            <a:picLocks noChangeAspect="1"/>
          </p:cNvPicPr>
          <p:nvPr/>
        </p:nvPicPr>
        <p:blipFill rotWithShape="1">
          <a:blip r:embed="rId3"/>
          <a:srcRect r="12322"/>
          <a:stretch/>
        </p:blipFill>
        <p:spPr>
          <a:xfrm>
            <a:off x="5401170" y="1275606"/>
            <a:ext cx="3213572" cy="2445237"/>
          </a:xfrm>
          <a:prstGeom prst="rect">
            <a:avLst/>
          </a:prstGeom>
        </p:spPr>
      </p:pic>
      <p:sp>
        <p:nvSpPr>
          <p:cNvPr id="5" name="Rectangle 4"/>
          <p:cNvSpPr/>
          <p:nvPr/>
        </p:nvSpPr>
        <p:spPr>
          <a:xfrm>
            <a:off x="4042742" y="3893535"/>
            <a:ext cx="4572000" cy="523220"/>
          </a:xfrm>
          <a:prstGeom prst="rect">
            <a:avLst/>
          </a:prstGeom>
        </p:spPr>
        <p:txBody>
          <a:bodyPr>
            <a:spAutoFit/>
          </a:bodyPr>
          <a:lstStyle/>
          <a:p>
            <a:pPr algn="r"/>
            <a:r>
              <a:rPr lang="en-GB" sz="1400" dirty="0"/>
              <a:t>President von der </a:t>
            </a:r>
            <a:r>
              <a:rPr lang="en-GB" sz="1400" dirty="0" err="1"/>
              <a:t>Leyen</a:t>
            </a:r>
            <a:br>
              <a:rPr lang="en-GB" sz="1400" dirty="0"/>
            </a:br>
            <a:r>
              <a:rPr lang="en-GB" sz="1400" dirty="0"/>
              <a:t>2 NOV, COP26 Glasgow</a:t>
            </a:r>
            <a:endParaRPr lang="en-US" sz="1400" dirty="0"/>
          </a:p>
        </p:txBody>
      </p:sp>
      <p:sp>
        <p:nvSpPr>
          <p:cNvPr id="7" name="Title 3"/>
          <p:cNvSpPr>
            <a:spLocks noGrp="1"/>
          </p:cNvSpPr>
          <p:nvPr>
            <p:ph type="title"/>
          </p:nvPr>
        </p:nvSpPr>
        <p:spPr>
          <a:xfrm>
            <a:off x="728042" y="362145"/>
            <a:ext cx="7886700" cy="586768"/>
          </a:xfrm>
        </p:spPr>
        <p:txBody>
          <a:bodyPr/>
          <a:lstStyle/>
          <a:p>
            <a:r>
              <a:rPr lang="en-IE" dirty="0"/>
              <a:t>Political commitments</a:t>
            </a:r>
            <a:endParaRPr lang="en-US" dirty="0"/>
          </a:p>
        </p:txBody>
      </p:sp>
    </p:spTree>
    <p:extLst>
      <p:ext uri="{BB962C8B-B14F-4D97-AF65-F5344CB8AC3E}">
        <p14:creationId xmlns:p14="http://schemas.microsoft.com/office/powerpoint/2010/main" val="1706807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algn="just">
              <a:spcAft>
                <a:spcPts val="300"/>
              </a:spcAft>
            </a:pPr>
            <a:endParaRPr lang="en-GB" sz="1300" b="1" i="1" dirty="0"/>
          </a:p>
          <a:p>
            <a:pPr lvl="1" algn="just">
              <a:spcAft>
                <a:spcPts val="300"/>
              </a:spcAft>
            </a:pPr>
            <a:endParaRPr lang="en-US" dirty="0"/>
          </a:p>
          <a:p>
            <a:pPr lvl="1" algn="just">
              <a:spcAft>
                <a:spcPts val="300"/>
              </a:spcAft>
            </a:pPr>
            <a:endParaRPr lang="en-US" dirty="0"/>
          </a:p>
          <a:p>
            <a:pPr lvl="1" algn="just">
              <a:spcAft>
                <a:spcPts val="300"/>
              </a:spcAft>
            </a:pPr>
            <a:r>
              <a:rPr lang="en-US" dirty="0"/>
              <a:t>Contains the list of goods as classified in the Combined Nomenclature set out in Annex I to Council Regulation (EEC) No 2658/87, referred to in Article 1 of this Regulation1, which are subject to the requirements of this regulation</a:t>
            </a:r>
          </a:p>
          <a:p>
            <a:pPr lvl="1" algn="just">
              <a:spcAft>
                <a:spcPts val="300"/>
              </a:spcAft>
            </a:pPr>
            <a:r>
              <a:rPr lang="en-US" dirty="0"/>
              <a:t>Exemption for recycled products. </a:t>
            </a:r>
            <a:endParaRPr lang="en-US" sz="1000" i="1" dirty="0"/>
          </a:p>
          <a:p>
            <a:pPr marL="685800" lvl="2" indent="0" algn="just">
              <a:spcAft>
                <a:spcPts val="300"/>
              </a:spcAft>
              <a:buNone/>
            </a:pPr>
            <a:endParaRPr lang="en-GB" sz="550"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30</a:t>
            </a:fld>
            <a:endParaRPr lang="en-GB"/>
          </a:p>
        </p:txBody>
      </p:sp>
      <p:sp>
        <p:nvSpPr>
          <p:cNvPr id="4" name="Title 3"/>
          <p:cNvSpPr>
            <a:spLocks noGrp="1"/>
          </p:cNvSpPr>
          <p:nvPr>
            <p:ph type="title"/>
          </p:nvPr>
        </p:nvSpPr>
        <p:spPr>
          <a:xfrm>
            <a:off x="755576" y="0"/>
            <a:ext cx="8388424" cy="913461"/>
          </a:xfrm>
        </p:spPr>
        <p:txBody>
          <a:bodyPr/>
          <a:lstStyle/>
          <a:p>
            <a:pPr algn="ctr"/>
            <a:r>
              <a:rPr lang="en-GB" sz="2800" dirty="0"/>
              <a:t>Annex I </a:t>
            </a:r>
          </a:p>
        </p:txBody>
      </p:sp>
    </p:spTree>
    <p:extLst>
      <p:ext uri="{BB962C8B-B14F-4D97-AF65-F5344CB8AC3E}">
        <p14:creationId xmlns:p14="http://schemas.microsoft.com/office/powerpoint/2010/main" val="3673920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9582"/>
            <a:ext cx="8640960" cy="3024336"/>
          </a:xfrm>
        </p:spPr>
        <p:txBody>
          <a:bodyPr/>
          <a:lstStyle/>
          <a:p>
            <a:pPr algn="just">
              <a:spcAft>
                <a:spcPts val="300"/>
              </a:spcAft>
            </a:pPr>
            <a:endParaRPr lang="en-GB" sz="1300" b="1" i="1" dirty="0"/>
          </a:p>
          <a:p>
            <a:pPr lvl="1" algn="just">
              <a:spcAft>
                <a:spcPts val="300"/>
              </a:spcAft>
            </a:pPr>
            <a:r>
              <a:rPr lang="en-US" dirty="0"/>
              <a:t>Rules on Civil Liability of operators are missing !</a:t>
            </a:r>
          </a:p>
          <a:p>
            <a:pPr lvl="1" algn="just">
              <a:spcAft>
                <a:spcPts val="300"/>
              </a:spcAft>
            </a:pPr>
            <a:r>
              <a:rPr lang="en-US" dirty="0"/>
              <a:t>Broader Context of the EU Agenda for empowering consumers and more general rules on sustainable corporate governance – still work in progress, but focusing on further strengthening of consumer protection against green washing and setting  minimum  requirements  for sustainability labels, logos and information tools;</a:t>
            </a:r>
          </a:p>
          <a:p>
            <a:pPr lvl="1" algn="just">
              <a:spcAft>
                <a:spcPts val="300"/>
              </a:spcAft>
            </a:pPr>
            <a:r>
              <a:rPr lang="en-US" dirty="0"/>
              <a:t>Proposal on sustainable corporate governance with a view to </a:t>
            </a:r>
            <a:r>
              <a:rPr lang="en-US" dirty="0" err="1"/>
              <a:t>incentivise</a:t>
            </a:r>
            <a:r>
              <a:rPr lang="en-US" dirty="0"/>
              <a:t> corporate boards to integrate properly stakeholder interests, sustainability risks, dependencies, opportunities and adverse impacts into strategies, decisions and oversight in order to </a:t>
            </a:r>
            <a:r>
              <a:rPr lang="en-US" dirty="0" err="1"/>
              <a:t>to</a:t>
            </a:r>
            <a:r>
              <a:rPr lang="en-US" dirty="0"/>
              <a:t> identify, assess and mitigate adverse impacts in the value chain.</a:t>
            </a:r>
          </a:p>
          <a:p>
            <a:pPr marL="685800" lvl="2" indent="0" algn="just">
              <a:spcAft>
                <a:spcPts val="300"/>
              </a:spcAft>
              <a:buNone/>
            </a:pPr>
            <a:endParaRPr lang="en-GB" sz="550" i="1" dirty="0"/>
          </a:p>
          <a:p>
            <a:pPr lvl="1" algn="just">
              <a:spcAft>
                <a:spcPts val="300"/>
              </a:spcAft>
            </a:pPr>
            <a:endParaRPr lang="en-US" sz="1000" b="1" i="1" dirty="0"/>
          </a:p>
          <a:p>
            <a:pPr lvl="1" algn="just">
              <a:spcAft>
                <a:spcPts val="300"/>
              </a:spcAft>
            </a:pPr>
            <a:endParaRPr lang="en-GB" b="1" dirty="0"/>
          </a:p>
        </p:txBody>
      </p:sp>
      <p:sp>
        <p:nvSpPr>
          <p:cNvPr id="3" name="Slide Number Placeholder 2"/>
          <p:cNvSpPr>
            <a:spLocks noGrp="1"/>
          </p:cNvSpPr>
          <p:nvPr>
            <p:ph type="sldNum" sz="quarter" idx="12"/>
          </p:nvPr>
        </p:nvSpPr>
        <p:spPr/>
        <p:txBody>
          <a:bodyPr/>
          <a:lstStyle/>
          <a:p>
            <a:fld id="{F46C79FD-C571-418B-AB0F-5EE936C85276}" type="slidenum">
              <a:rPr lang="en-GB" smtClean="0"/>
              <a:t>31</a:t>
            </a:fld>
            <a:endParaRPr lang="en-GB"/>
          </a:p>
        </p:txBody>
      </p:sp>
      <p:sp>
        <p:nvSpPr>
          <p:cNvPr id="4" name="Title 3"/>
          <p:cNvSpPr>
            <a:spLocks noGrp="1"/>
          </p:cNvSpPr>
          <p:nvPr>
            <p:ph type="title"/>
          </p:nvPr>
        </p:nvSpPr>
        <p:spPr>
          <a:xfrm>
            <a:off x="755576" y="0"/>
            <a:ext cx="8388424" cy="913461"/>
          </a:xfrm>
        </p:spPr>
        <p:txBody>
          <a:bodyPr/>
          <a:lstStyle/>
          <a:p>
            <a:pPr algn="ctr"/>
            <a:r>
              <a:rPr lang="de-DE" sz="2800" dirty="0"/>
              <a:t>Outlook </a:t>
            </a:r>
            <a:endParaRPr lang="en-GB" sz="2800" dirty="0"/>
          </a:p>
        </p:txBody>
      </p:sp>
    </p:spTree>
    <p:extLst>
      <p:ext uri="{BB962C8B-B14F-4D97-AF65-F5344CB8AC3E}">
        <p14:creationId xmlns:p14="http://schemas.microsoft.com/office/powerpoint/2010/main" val="3802705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32</a:t>
            </a:fld>
            <a:endParaRPr lang="en-GB"/>
          </a:p>
        </p:txBody>
      </p:sp>
      <p:sp>
        <p:nvSpPr>
          <p:cNvPr id="3" name="Title 2"/>
          <p:cNvSpPr>
            <a:spLocks noGrp="1"/>
          </p:cNvSpPr>
          <p:nvPr>
            <p:ph type="ctrTitle"/>
          </p:nvPr>
        </p:nvSpPr>
        <p:spPr>
          <a:noFill/>
        </p:spPr>
        <p:txBody>
          <a:bodyPr/>
          <a:lstStyle/>
          <a:p>
            <a:r>
              <a:rPr lang="en-IE" b="1" dirty="0"/>
              <a:t>Thank you!</a:t>
            </a:r>
            <a:br>
              <a:rPr lang="en-IE" dirty="0"/>
            </a:br>
            <a:r>
              <a:rPr lang="en-IE" sz="2250" dirty="0">
                <a:solidFill>
                  <a:schemeClr val="bg1"/>
                </a:solidFill>
              </a:rPr>
              <a:t>Learn more here: </a:t>
            </a:r>
            <a:br>
              <a:rPr lang="en-IE" sz="2250" dirty="0">
                <a:solidFill>
                  <a:schemeClr val="bg1"/>
                </a:solidFill>
              </a:rPr>
            </a:br>
            <a:r>
              <a:rPr lang="en-IE" sz="2250" dirty="0">
                <a:solidFill>
                  <a:schemeClr val="bg1"/>
                </a:solidFill>
              </a:rPr>
              <a:t>https://ec.europa.eu/environment/publications/proposal-regulation-deforestation-free-products_en</a:t>
            </a:r>
            <a:endParaRPr lang="en-US" dirty="0">
              <a:solidFill>
                <a:schemeClr val="bg1"/>
              </a:solidFill>
            </a:endParaRPr>
          </a:p>
        </p:txBody>
      </p:sp>
      <p:sp>
        <p:nvSpPr>
          <p:cNvPr id="5" name="Subtitle 2"/>
          <p:cNvSpPr txBox="1">
            <a:spLocks/>
          </p:cNvSpPr>
          <p:nvPr/>
        </p:nvSpPr>
        <p:spPr>
          <a:xfrm>
            <a:off x="569681" y="3484827"/>
            <a:ext cx="6705762" cy="1390139"/>
          </a:xfrm>
          <a:prstGeom prst="rect">
            <a:avLst/>
          </a:prstGeom>
        </p:spPr>
        <p:txBody>
          <a:bodyPr vert="horz" wrap="square" lIns="91440" tIns="45720" rIns="91440" bIns="45720" rtlCol="0" anchor="b" anchorCtr="0">
            <a:noAutofit/>
          </a:bodyPr>
          <a:lstStyle>
            <a:lvl1pPr marL="0" indent="0" algn="l" defTabSz="685800" rtl="0" eaLnBrk="1" latinLnBrk="0" hangingPunct="1">
              <a:lnSpc>
                <a:spcPct val="100000"/>
              </a:lnSpc>
              <a:spcBef>
                <a:spcPts val="0"/>
              </a:spcBef>
              <a:spcAft>
                <a:spcPts val="1350"/>
              </a:spcAft>
              <a:buClr>
                <a:schemeClr val="tx2"/>
              </a:buClr>
              <a:buFont typeface="Arial" panose="020B0604020202020204" pitchFamily="34" charset="0"/>
              <a:buNone/>
              <a:defRPr sz="1050" kern="1200">
                <a:solidFill>
                  <a:schemeClr val="bg1">
                    <a:lumMod val="50000"/>
                  </a:schemeClr>
                </a:solidFill>
                <a:latin typeface="+mn-lt"/>
                <a:ea typeface="+mn-ea"/>
                <a:cs typeface="+mn-cs"/>
              </a:defRPr>
            </a:lvl1pPr>
            <a:lvl2pPr marL="342900" indent="0" algn="ctr" defTabSz="685800" rtl="0" eaLnBrk="1" latinLnBrk="0" hangingPunct="1">
              <a:lnSpc>
                <a:spcPct val="100000"/>
              </a:lnSpc>
              <a:spcBef>
                <a:spcPts val="375"/>
              </a:spcBef>
              <a:spcAft>
                <a:spcPts val="1350"/>
              </a:spcAft>
              <a:buClr>
                <a:schemeClr val="tx2"/>
              </a:buClr>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100000"/>
              </a:lnSpc>
              <a:spcBef>
                <a:spcPts val="375"/>
              </a:spcBef>
              <a:spcAft>
                <a:spcPts val="1350"/>
              </a:spcAft>
              <a:buClr>
                <a:schemeClr val="tx2"/>
              </a:buClr>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100000"/>
              </a:lnSpc>
              <a:spcBef>
                <a:spcPts val="375"/>
              </a:spcBef>
              <a:spcAft>
                <a:spcPts val="1350"/>
              </a:spcAft>
              <a:buClr>
                <a:schemeClr val="tx2"/>
              </a:buClr>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100000"/>
              </a:lnSpc>
              <a:spcBef>
                <a:spcPts val="375"/>
              </a:spcBef>
              <a:spcAft>
                <a:spcPts val="1350"/>
              </a:spcAft>
              <a:buClr>
                <a:schemeClr val="tx2"/>
              </a:buClr>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788" dirty="0"/>
              <a:t>.</a:t>
            </a:r>
          </a:p>
        </p:txBody>
      </p:sp>
    </p:spTree>
    <p:extLst>
      <p:ext uri="{BB962C8B-B14F-4D97-AF65-F5344CB8AC3E}">
        <p14:creationId xmlns:p14="http://schemas.microsoft.com/office/powerpoint/2010/main" val="248062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4</a:t>
            </a:fld>
            <a:endParaRPr lang="en-GB"/>
          </a:p>
        </p:txBody>
      </p:sp>
      <p:sp>
        <p:nvSpPr>
          <p:cNvPr id="3" name="Title 2"/>
          <p:cNvSpPr>
            <a:spLocks noGrp="1"/>
          </p:cNvSpPr>
          <p:nvPr>
            <p:ph type="title"/>
          </p:nvPr>
        </p:nvSpPr>
        <p:spPr>
          <a:xfrm>
            <a:off x="683568" y="267494"/>
            <a:ext cx="8388424" cy="586768"/>
          </a:xfrm>
        </p:spPr>
        <p:txBody>
          <a:bodyPr/>
          <a:lstStyle/>
          <a:p>
            <a:pPr algn="ctr"/>
            <a:r>
              <a:rPr lang="fr-BE" sz="2800" b="1" dirty="0" err="1">
                <a:solidFill>
                  <a:srgbClr val="606A17"/>
                </a:solidFill>
              </a:rPr>
              <a:t>Existing</a:t>
            </a:r>
            <a:r>
              <a:rPr lang="fr-BE" sz="2800" b="1" dirty="0">
                <a:solidFill>
                  <a:srgbClr val="606A17"/>
                </a:solidFill>
              </a:rPr>
              <a:t> </a:t>
            </a:r>
            <a:r>
              <a:rPr lang="fr-BE" sz="2800" b="1" dirty="0" err="1">
                <a:solidFill>
                  <a:srgbClr val="606A17"/>
                </a:solidFill>
              </a:rPr>
              <a:t>Legislation</a:t>
            </a:r>
            <a:endParaRPr lang="fr-BE" sz="2800" b="1" dirty="0">
              <a:solidFill>
                <a:srgbClr val="606A17"/>
              </a:solidFill>
            </a:endParaRPr>
          </a:p>
        </p:txBody>
      </p:sp>
      <p:sp>
        <p:nvSpPr>
          <p:cNvPr id="4" name="Content Placeholder 1"/>
          <p:cNvSpPr txBox="1">
            <a:spLocks/>
          </p:cNvSpPr>
          <p:nvPr/>
        </p:nvSpPr>
        <p:spPr>
          <a:xfrm>
            <a:off x="251520" y="1131590"/>
            <a:ext cx="8640960" cy="3464428"/>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600"/>
              </a:spcAft>
            </a:pPr>
            <a:endParaRPr lang="en-US" sz="1600" dirty="0"/>
          </a:p>
          <a:p>
            <a:pPr>
              <a:spcAft>
                <a:spcPts val="600"/>
              </a:spcAft>
            </a:pPr>
            <a:r>
              <a:rPr lang="en-US" sz="1600" dirty="0"/>
              <a:t>Regulation (EC) No 2173/2005 of 20 December 2005 (the </a:t>
            </a:r>
            <a:r>
              <a:rPr lang="en-US" sz="1600" dirty="0">
                <a:hlinkClick r:id="rId3"/>
              </a:rPr>
              <a:t>FLEGT Regulation</a:t>
            </a:r>
            <a:r>
              <a:rPr lang="en-US" sz="1600" dirty="0"/>
              <a:t>) allowing for the control of the entry of timber to the EU </a:t>
            </a:r>
          </a:p>
          <a:p>
            <a:pPr>
              <a:spcAft>
                <a:spcPts val="600"/>
              </a:spcAft>
            </a:pPr>
            <a:r>
              <a:rPr lang="en-US" sz="1600" dirty="0"/>
              <a:t>Regulation (EU) No 995/2010 of the European Parliament and of the Council of 20 October 2010 (the </a:t>
            </a:r>
            <a:r>
              <a:rPr lang="en-US" sz="1600" dirty="0">
                <a:hlinkClick r:id="rId4"/>
              </a:rPr>
              <a:t>EU Timber Regulation</a:t>
            </a:r>
            <a:r>
              <a:rPr lang="en-US" sz="1600" dirty="0"/>
              <a:t>) prohibiting placing of illegal timber and timber products on the internal market.</a:t>
            </a:r>
          </a:p>
          <a:p>
            <a:pPr>
              <a:spcAft>
                <a:spcPts val="600"/>
              </a:spcAft>
            </a:pPr>
            <a:r>
              <a:rPr lang="en-US" sz="1600" dirty="0"/>
              <a:t>Regulation (EU)  No 2017/821 of 17 May 2017 laying down supply chain due diligence obligations for Union importers of tin, tantalum and tungsten, their ores, and gold originating from conflict-affected and high-risk areas.</a:t>
            </a:r>
          </a:p>
          <a:p>
            <a:pPr>
              <a:spcAft>
                <a:spcPts val="600"/>
              </a:spcAft>
            </a:pPr>
            <a:r>
              <a:rPr lang="en-US" sz="1600" dirty="0"/>
              <a:t>Directive No 2014/95/EU of 22 October 2014 amending Directive No 2013/34/EU as regards disclosure of non-financial and diversity information by certain large undertakings and groups</a:t>
            </a:r>
            <a:endParaRPr lang="en-US" sz="2400" dirty="0">
              <a:solidFill>
                <a:srgbClr val="4D4D4D"/>
              </a:solidFill>
            </a:endParaRPr>
          </a:p>
          <a:p>
            <a:pPr>
              <a:spcAft>
                <a:spcPts val="600"/>
              </a:spcAft>
            </a:pPr>
            <a:endParaRPr lang="en-US" sz="1400" dirty="0"/>
          </a:p>
          <a:p>
            <a:pPr marL="0" indent="0">
              <a:spcBef>
                <a:spcPts val="1200"/>
              </a:spcBef>
              <a:spcAft>
                <a:spcPts val="1200"/>
              </a:spcAft>
              <a:buFont typeface="Arial" panose="020B0604020202020204" pitchFamily="34" charset="0"/>
              <a:buNone/>
            </a:pPr>
            <a:endParaRPr lang="en-US" sz="2400" dirty="0"/>
          </a:p>
        </p:txBody>
      </p:sp>
    </p:spTree>
    <p:extLst>
      <p:ext uri="{BB962C8B-B14F-4D97-AF65-F5344CB8AC3E}">
        <p14:creationId xmlns:p14="http://schemas.microsoft.com/office/powerpoint/2010/main" val="71325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5</a:t>
            </a:fld>
            <a:endParaRPr lang="en-GB"/>
          </a:p>
        </p:txBody>
      </p:sp>
      <p:sp>
        <p:nvSpPr>
          <p:cNvPr id="3" name="Title 2"/>
          <p:cNvSpPr>
            <a:spLocks noGrp="1"/>
          </p:cNvSpPr>
          <p:nvPr>
            <p:ph type="title"/>
          </p:nvPr>
        </p:nvSpPr>
        <p:spPr>
          <a:xfrm>
            <a:off x="683568" y="267494"/>
            <a:ext cx="8388424" cy="586768"/>
          </a:xfrm>
        </p:spPr>
        <p:txBody>
          <a:bodyPr/>
          <a:lstStyle/>
          <a:p>
            <a:r>
              <a:rPr lang="fr-BE" sz="2800" b="1" dirty="0" err="1">
                <a:solidFill>
                  <a:srgbClr val="606A17"/>
                </a:solidFill>
              </a:rPr>
              <a:t>Timber</a:t>
            </a:r>
            <a:r>
              <a:rPr lang="fr-BE" sz="2800" b="1" dirty="0">
                <a:solidFill>
                  <a:srgbClr val="606A17"/>
                </a:solidFill>
              </a:rPr>
              <a:t> </a:t>
            </a:r>
            <a:r>
              <a:rPr lang="fr-BE" sz="2800" b="1" dirty="0" err="1">
                <a:solidFill>
                  <a:srgbClr val="606A17"/>
                </a:solidFill>
              </a:rPr>
              <a:t>Regulation</a:t>
            </a:r>
            <a:r>
              <a:rPr lang="fr-BE" sz="2800" b="1" dirty="0">
                <a:solidFill>
                  <a:srgbClr val="606A17"/>
                </a:solidFill>
              </a:rPr>
              <a:t> Fitness Check</a:t>
            </a:r>
          </a:p>
        </p:txBody>
      </p:sp>
      <p:sp>
        <p:nvSpPr>
          <p:cNvPr id="4" name="Content Placeholder 1"/>
          <p:cNvSpPr txBox="1">
            <a:spLocks/>
          </p:cNvSpPr>
          <p:nvPr/>
        </p:nvSpPr>
        <p:spPr>
          <a:xfrm>
            <a:off x="251520" y="1131590"/>
            <a:ext cx="8640960" cy="3240360"/>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1200"/>
              </a:spcBef>
              <a:spcAft>
                <a:spcPts val="1200"/>
              </a:spcAft>
              <a:buFont typeface="Arial" panose="020B0604020202020204" pitchFamily="34" charset="0"/>
              <a:buNone/>
            </a:pPr>
            <a:r>
              <a:rPr lang="en-US" u="sng" dirty="0"/>
              <a:t>Main findings </a:t>
            </a:r>
            <a:r>
              <a:rPr lang="en-US" dirty="0"/>
              <a:t>:</a:t>
            </a:r>
          </a:p>
          <a:p>
            <a:pPr>
              <a:spcAft>
                <a:spcPts val="600"/>
              </a:spcAft>
            </a:pPr>
            <a:r>
              <a:rPr lang="en-GB" sz="1600" dirty="0">
                <a:ea typeface="Calibri" panose="020F0502020204030204" pitchFamily="34" charset="0"/>
              </a:rPr>
              <a:t>EUTR has led to significant improvements in raising awareness and transparency of information in the supply chains </a:t>
            </a:r>
          </a:p>
          <a:p>
            <a:pPr>
              <a:spcAft>
                <a:spcPts val="600"/>
              </a:spcAft>
            </a:pPr>
            <a:r>
              <a:rPr lang="en-US" sz="1600" dirty="0"/>
              <a:t>The DD requirement can be implemented </a:t>
            </a:r>
            <a:r>
              <a:rPr lang="en-US" sz="1600" b="1" dirty="0"/>
              <a:t>regardless of the size </a:t>
            </a:r>
            <a:r>
              <a:rPr lang="en-US" sz="1600" dirty="0"/>
              <a:t>and activities carried out by the operator – from forest owners to international corporations; However</a:t>
            </a:r>
          </a:p>
          <a:p>
            <a:pPr>
              <a:spcAft>
                <a:spcPts val="600"/>
              </a:spcAft>
            </a:pPr>
            <a:r>
              <a:rPr lang="en-GB" sz="1600" dirty="0">
                <a:ea typeface="Calibri" panose="020F0502020204030204" pitchFamily="34" charset="0"/>
              </a:rPr>
              <a:t>Exports from countries with known issues of illegal logging (e.g. Ukraine, Myanmar and Belarus) continued and actually grew over the last years</a:t>
            </a:r>
            <a:endParaRPr lang="fr-BE" sz="1600" dirty="0">
              <a:ea typeface="Calibri" panose="020F0502020204030204" pitchFamily="34" charset="0"/>
            </a:endParaRPr>
          </a:p>
          <a:p>
            <a:pPr>
              <a:spcAft>
                <a:spcPts val="600"/>
              </a:spcAft>
            </a:pPr>
            <a:r>
              <a:rPr lang="en-GB" sz="1600" b="1" dirty="0">
                <a:ea typeface="Calibri" panose="020F0502020204030204" pitchFamily="34" charset="0"/>
              </a:rPr>
              <a:t>EUTR implementation </a:t>
            </a:r>
            <a:r>
              <a:rPr lang="en-GB" sz="1600" dirty="0">
                <a:ea typeface="Calibri" panose="020F0502020204030204" pitchFamily="34" charset="0"/>
              </a:rPr>
              <a:t>has varied across the EU</a:t>
            </a:r>
            <a:endParaRPr lang="fr-BE" sz="1600" dirty="0">
              <a:ea typeface="Calibri" panose="020F0502020204030204" pitchFamily="34" charset="0"/>
            </a:endParaRPr>
          </a:p>
          <a:p>
            <a:pPr>
              <a:spcAft>
                <a:spcPts val="600"/>
              </a:spcAft>
            </a:pPr>
            <a:r>
              <a:rPr lang="en-GB" sz="1600" dirty="0">
                <a:ea typeface="Calibri" panose="020F0502020204030204" pitchFamily="34" charset="0"/>
              </a:rPr>
              <a:t>Challenges for operators is the ability to </a:t>
            </a:r>
            <a:r>
              <a:rPr lang="en-GB" sz="1600" b="1" dirty="0">
                <a:ea typeface="Calibri" panose="020F0502020204030204" pitchFamily="34" charset="0"/>
              </a:rPr>
              <a:t>validate information </a:t>
            </a:r>
            <a:r>
              <a:rPr lang="en-GB" sz="1600" dirty="0">
                <a:ea typeface="Calibri" panose="020F0502020204030204" pitchFamily="34" charset="0"/>
              </a:rPr>
              <a:t>obtained from their supply chains</a:t>
            </a:r>
            <a:endParaRPr lang="fr-BE" sz="1600" dirty="0">
              <a:ea typeface="Calibri" panose="020F0502020204030204" pitchFamily="34" charset="0"/>
            </a:endParaRPr>
          </a:p>
          <a:p>
            <a:pPr marL="0" lvl="0" indent="0" defTabSz="914400">
              <a:spcBef>
                <a:spcPts val="1200"/>
              </a:spcBef>
              <a:spcAft>
                <a:spcPts val="1200"/>
              </a:spcAft>
              <a:buClrTx/>
              <a:buNone/>
            </a:pPr>
            <a:endParaRPr lang="en-US" sz="2400" dirty="0">
              <a:solidFill>
                <a:srgbClr val="4D4D4D"/>
              </a:solidFill>
            </a:endParaRPr>
          </a:p>
          <a:p>
            <a:pPr>
              <a:spcAft>
                <a:spcPts val="600"/>
              </a:spcAft>
            </a:pPr>
            <a:endParaRPr lang="en-US" sz="1400" dirty="0"/>
          </a:p>
          <a:p>
            <a:pPr marL="0" indent="0">
              <a:spcBef>
                <a:spcPts val="1200"/>
              </a:spcBef>
              <a:spcAft>
                <a:spcPts val="1200"/>
              </a:spcAft>
              <a:buFont typeface="Arial" panose="020B0604020202020204" pitchFamily="34" charset="0"/>
              <a:buNone/>
            </a:pPr>
            <a:endParaRPr lang="en-US" sz="2400" dirty="0"/>
          </a:p>
        </p:txBody>
      </p:sp>
    </p:spTree>
    <p:extLst>
      <p:ext uri="{BB962C8B-B14F-4D97-AF65-F5344CB8AC3E}">
        <p14:creationId xmlns:p14="http://schemas.microsoft.com/office/powerpoint/2010/main" val="307124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6C79FD-C571-418B-AB0F-5EE936C85276}" type="slidenum">
              <a:rPr lang="en-GB" smtClean="0"/>
              <a:t>6</a:t>
            </a:fld>
            <a:endParaRPr lang="en-GB"/>
          </a:p>
        </p:txBody>
      </p:sp>
      <p:sp>
        <p:nvSpPr>
          <p:cNvPr id="3" name="Title 2"/>
          <p:cNvSpPr>
            <a:spLocks noGrp="1"/>
          </p:cNvSpPr>
          <p:nvPr>
            <p:ph type="title"/>
          </p:nvPr>
        </p:nvSpPr>
        <p:spPr>
          <a:xfrm>
            <a:off x="683568" y="267494"/>
            <a:ext cx="8388424" cy="586768"/>
          </a:xfrm>
        </p:spPr>
        <p:txBody>
          <a:bodyPr/>
          <a:lstStyle/>
          <a:p>
            <a:r>
              <a:rPr lang="fr-BE" sz="2800" b="1" dirty="0" err="1">
                <a:solidFill>
                  <a:srgbClr val="606A17"/>
                </a:solidFill>
              </a:rPr>
              <a:t>Timber</a:t>
            </a:r>
            <a:r>
              <a:rPr lang="fr-BE" sz="2800" b="1" dirty="0">
                <a:solidFill>
                  <a:srgbClr val="606A17"/>
                </a:solidFill>
              </a:rPr>
              <a:t> </a:t>
            </a:r>
            <a:r>
              <a:rPr lang="fr-BE" sz="2800" b="1" dirty="0" err="1">
                <a:solidFill>
                  <a:srgbClr val="606A17"/>
                </a:solidFill>
              </a:rPr>
              <a:t>Regulation</a:t>
            </a:r>
            <a:r>
              <a:rPr lang="fr-BE" sz="2800" b="1" dirty="0">
                <a:solidFill>
                  <a:srgbClr val="606A17"/>
                </a:solidFill>
              </a:rPr>
              <a:t> Fitness Check</a:t>
            </a:r>
          </a:p>
        </p:txBody>
      </p:sp>
      <p:sp>
        <p:nvSpPr>
          <p:cNvPr id="4" name="Content Placeholder 1"/>
          <p:cNvSpPr txBox="1">
            <a:spLocks/>
          </p:cNvSpPr>
          <p:nvPr/>
        </p:nvSpPr>
        <p:spPr>
          <a:xfrm>
            <a:off x="77777" y="1203598"/>
            <a:ext cx="8640960" cy="3232973"/>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1200"/>
              </a:spcBef>
              <a:spcAft>
                <a:spcPts val="1200"/>
              </a:spcAft>
              <a:buFont typeface="Arial" panose="020B0604020202020204" pitchFamily="34" charset="0"/>
              <a:buNone/>
            </a:pPr>
            <a:r>
              <a:rPr lang="en-US" u="sng" dirty="0"/>
              <a:t>Main challenges</a:t>
            </a:r>
            <a:r>
              <a:rPr lang="en-US" dirty="0"/>
              <a:t>, </a:t>
            </a:r>
            <a:r>
              <a:rPr lang="en-US" u="sng" dirty="0"/>
              <a:t>specifically on the design and application of DDS:</a:t>
            </a:r>
          </a:p>
          <a:p>
            <a:pPr>
              <a:spcAft>
                <a:spcPts val="600"/>
              </a:spcAft>
            </a:pPr>
            <a:r>
              <a:rPr lang="en-US" sz="1600" dirty="0">
                <a:ea typeface="Calibri" panose="020F0502020204030204" pitchFamily="34" charset="0"/>
              </a:rPr>
              <a:t>There is </a:t>
            </a:r>
            <a:r>
              <a:rPr lang="en-US" sz="1600" b="1" dirty="0">
                <a:ea typeface="Calibri" panose="020F0502020204030204" pitchFamily="34" charset="0"/>
              </a:rPr>
              <a:t>limited understanding of the concept of DD </a:t>
            </a:r>
            <a:r>
              <a:rPr lang="en-US" sz="1600" dirty="0">
                <a:ea typeface="Calibri" panose="020F0502020204030204" pitchFamily="34" charset="0"/>
              </a:rPr>
              <a:t>in some MS legal systems, in particular definitions at the core of DD . Additional tools might be necessary to overcome these difficulties. </a:t>
            </a:r>
          </a:p>
          <a:p>
            <a:pPr marL="171450" lvl="1">
              <a:spcBef>
                <a:spcPts val="0"/>
              </a:spcBef>
              <a:spcAft>
                <a:spcPts val="600"/>
              </a:spcAft>
            </a:pPr>
            <a:r>
              <a:rPr lang="en-US" sz="1600" dirty="0">
                <a:ea typeface="Calibri" panose="020F0502020204030204" pitchFamily="34" charset="0"/>
              </a:rPr>
              <a:t>The absence of a clear definition of ‘</a:t>
            </a:r>
            <a:r>
              <a:rPr lang="en-US" sz="1600" b="1" dirty="0">
                <a:ea typeface="Calibri" panose="020F0502020204030204" pitchFamily="34" charset="0"/>
              </a:rPr>
              <a:t>negligible risk</a:t>
            </a:r>
            <a:r>
              <a:rPr lang="en-US" sz="1600" dirty="0">
                <a:ea typeface="Calibri" panose="020F0502020204030204" pitchFamily="34" charset="0"/>
              </a:rPr>
              <a:t>’ impedes the EUTR’s implementation and enforcement, because it affects the gathering and interpretation of information needed to prove that a risk is ‘negligible’ for operators, Competent Authorities (CAs) and the courts.</a:t>
            </a:r>
          </a:p>
          <a:p>
            <a:pPr marL="171450" lvl="1">
              <a:spcBef>
                <a:spcPts val="0"/>
              </a:spcBef>
              <a:spcAft>
                <a:spcPts val="600"/>
              </a:spcAft>
            </a:pPr>
            <a:r>
              <a:rPr lang="en-US" sz="1600" dirty="0">
                <a:ea typeface="Calibri" panose="020F0502020204030204" pitchFamily="34" charset="0"/>
              </a:rPr>
              <a:t>The </a:t>
            </a:r>
            <a:r>
              <a:rPr lang="en-US" sz="1600" b="1" dirty="0">
                <a:ea typeface="Calibri" panose="020F0502020204030204" pitchFamily="34" charset="0"/>
              </a:rPr>
              <a:t>transposition of the DD requirements </a:t>
            </a:r>
            <a:r>
              <a:rPr lang="en-US" sz="1600" dirty="0">
                <a:ea typeface="Calibri" panose="020F0502020204030204" pitchFamily="34" charset="0"/>
              </a:rPr>
              <a:t>into national legislation has been challenging in some MS. This has created difficulties for CAs to successfully pursue cases in courts.</a:t>
            </a:r>
          </a:p>
          <a:p>
            <a:pPr marL="171450" lvl="1">
              <a:spcBef>
                <a:spcPts val="0"/>
              </a:spcBef>
              <a:spcAft>
                <a:spcPts val="600"/>
              </a:spcAft>
            </a:pPr>
            <a:r>
              <a:rPr lang="en-US" sz="1600" dirty="0">
                <a:ea typeface="Calibri" panose="020F0502020204030204" pitchFamily="34" charset="0"/>
              </a:rPr>
              <a:t>Difficulty in challenging inadequate DD in court has led to CAs hesitating to initiate prosecution.</a:t>
            </a:r>
          </a:p>
        </p:txBody>
      </p:sp>
    </p:spTree>
    <p:extLst>
      <p:ext uri="{BB962C8B-B14F-4D97-AF65-F5344CB8AC3E}">
        <p14:creationId xmlns:p14="http://schemas.microsoft.com/office/powerpoint/2010/main" val="1009634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9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9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3" name="Title 2"/>
          <p:cNvSpPr>
            <a:spLocks noGrp="1"/>
          </p:cNvSpPr>
          <p:nvPr>
            <p:ph type="title"/>
          </p:nvPr>
        </p:nvSpPr>
        <p:spPr>
          <a:xfrm>
            <a:off x="683568" y="267494"/>
            <a:ext cx="8388424" cy="586768"/>
          </a:xfrm>
        </p:spPr>
        <p:txBody>
          <a:bodyPr/>
          <a:lstStyle/>
          <a:p>
            <a:r>
              <a:rPr lang="fr-BE" sz="3200" b="1" dirty="0">
                <a:solidFill>
                  <a:srgbClr val="606A17"/>
                </a:solidFill>
              </a:rPr>
              <a:t>Impact </a:t>
            </a:r>
            <a:r>
              <a:rPr lang="fr-BE" sz="3200" b="1" dirty="0" err="1">
                <a:solidFill>
                  <a:srgbClr val="606A17"/>
                </a:solidFill>
              </a:rPr>
              <a:t>Assessment</a:t>
            </a:r>
            <a:endParaRPr lang="fr-BE" sz="3200" b="1" dirty="0">
              <a:solidFill>
                <a:srgbClr val="606A17"/>
              </a:solidFill>
            </a:endParaRPr>
          </a:p>
        </p:txBody>
      </p:sp>
      <p:sp>
        <p:nvSpPr>
          <p:cNvPr id="4" name="Content Placeholder 1"/>
          <p:cNvSpPr txBox="1">
            <a:spLocks/>
          </p:cNvSpPr>
          <p:nvPr/>
        </p:nvSpPr>
        <p:spPr>
          <a:xfrm>
            <a:off x="288928" y="1032952"/>
            <a:ext cx="8196364" cy="3384376"/>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algn="just">
              <a:spcAft>
                <a:spcPts val="1800"/>
              </a:spcAft>
            </a:pPr>
            <a:r>
              <a:rPr lang="en-US" sz="1800" b="1" dirty="0"/>
              <a:t>Options discarded after the viability screening</a:t>
            </a:r>
            <a:r>
              <a:rPr lang="en-US" sz="1800" dirty="0"/>
              <a:t>: </a:t>
            </a:r>
            <a:r>
              <a:rPr lang="en-US" sz="1800" dirty="0">
                <a:solidFill>
                  <a:srgbClr val="4D4D4D"/>
                </a:solidFill>
              </a:rPr>
              <a:t>Voluntary labelling, voluntary due diligence, voluntary private certification, voluntary partnership agreements, mandatory information disclosure.</a:t>
            </a:r>
          </a:p>
          <a:p>
            <a:pPr lvl="1" algn="just">
              <a:spcAft>
                <a:spcPts val="1800"/>
              </a:spcAft>
            </a:pPr>
            <a:r>
              <a:rPr lang="en-US" sz="1800" b="1" dirty="0">
                <a:solidFill>
                  <a:srgbClr val="4D4D4D"/>
                </a:solidFill>
              </a:rPr>
              <a:t>VPA approach</a:t>
            </a:r>
            <a:r>
              <a:rPr lang="en-US" sz="1800" dirty="0">
                <a:solidFill>
                  <a:srgbClr val="4D4D4D"/>
                </a:solidFill>
              </a:rPr>
              <a:t>: Based on legality, not compatible with the approach based on a definition of “deforestation-free“ (not up for negotiation). Serious shortcomings detected in the Fitness check would be even more pronounced, including even larger resource and continued lack of willingness of major producing countries to engage.</a:t>
            </a:r>
          </a:p>
          <a:p>
            <a:pPr lvl="1" algn="just">
              <a:spcAft>
                <a:spcPts val="1800"/>
              </a:spcAft>
            </a:pPr>
            <a:r>
              <a:rPr lang="en-US" sz="1800" b="1" dirty="0">
                <a:solidFill>
                  <a:srgbClr val="4D4D4D"/>
                </a:solidFill>
              </a:rPr>
              <a:t>Private certification</a:t>
            </a:r>
            <a:r>
              <a:rPr lang="en-US" sz="1800" dirty="0">
                <a:solidFill>
                  <a:srgbClr val="4D4D4D"/>
                </a:solidFill>
              </a:rPr>
              <a:t>: Varying levels of transparency, different rules and procedures as well as different quality assurance systems. Concerns over the efficiency and integrity of chain of custody (</a:t>
            </a:r>
            <a:r>
              <a:rPr lang="en-US" sz="1800" dirty="0" err="1">
                <a:solidFill>
                  <a:srgbClr val="4D4D4D"/>
                </a:solidFill>
              </a:rPr>
              <a:t>CoC</a:t>
            </a:r>
            <a:r>
              <a:rPr lang="en-US" sz="1800" dirty="0">
                <a:solidFill>
                  <a:srgbClr val="4D4D4D"/>
                </a:solidFill>
              </a:rPr>
              <a:t>) systems and the lack of independent audits. SMEs at a disadvantages regards costs.</a:t>
            </a:r>
          </a:p>
        </p:txBody>
      </p:sp>
    </p:spTree>
    <p:extLst>
      <p:ext uri="{BB962C8B-B14F-4D97-AF65-F5344CB8AC3E}">
        <p14:creationId xmlns:p14="http://schemas.microsoft.com/office/powerpoint/2010/main" val="28778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987574"/>
            <a:ext cx="8196364" cy="3628613"/>
          </a:xfrm>
        </p:spPr>
        <p:txBody>
          <a:bodyPr/>
          <a:lstStyle/>
          <a:p>
            <a:pPr>
              <a:spcBef>
                <a:spcPts val="1200"/>
              </a:spcBef>
              <a:spcAft>
                <a:spcPts val="1200"/>
              </a:spcAft>
            </a:pPr>
            <a:r>
              <a:rPr lang="en-US" sz="2000" b="1" u="sng" dirty="0"/>
              <a:t>Commodities selected</a:t>
            </a:r>
            <a:r>
              <a:rPr lang="en-US" sz="2000" b="1" dirty="0"/>
              <a:t>: Palm oil, soy, wood, cattle, cocoa, and coffee and some derived products (e.g. leather, chocolate, furniture)</a:t>
            </a:r>
          </a:p>
          <a:p>
            <a:pPr>
              <a:spcBef>
                <a:spcPts val="1200"/>
              </a:spcBef>
              <a:spcAft>
                <a:spcPts val="1200"/>
              </a:spcAft>
            </a:pPr>
            <a:r>
              <a:rPr lang="en-US" dirty="0"/>
              <a:t>The Regulation applies both to </a:t>
            </a:r>
            <a:r>
              <a:rPr lang="en-US" b="1" dirty="0"/>
              <a:t>domestically produced and imported commodities and derived products</a:t>
            </a:r>
            <a:r>
              <a:rPr lang="en-US" dirty="0"/>
              <a:t>.</a:t>
            </a:r>
          </a:p>
          <a:p>
            <a:pPr>
              <a:spcBef>
                <a:spcPts val="1200"/>
              </a:spcBef>
              <a:spcAft>
                <a:spcPts val="1200"/>
              </a:spcAft>
            </a:pPr>
            <a:r>
              <a:rPr lang="en-US" b="1" u="sng" dirty="0"/>
              <a:t>Progressive scope</a:t>
            </a:r>
            <a:r>
              <a:rPr lang="en-US" dirty="0"/>
              <a:t> - Initially covering selected commodities and derived products; To be updated regularly;</a:t>
            </a:r>
          </a:p>
          <a:p>
            <a:pPr>
              <a:spcBef>
                <a:spcPts val="1200"/>
              </a:spcBef>
              <a:spcAft>
                <a:spcPts val="1200"/>
              </a:spcAft>
            </a:pPr>
            <a:r>
              <a:rPr lang="en-US" b="1" dirty="0"/>
              <a:t>‘</a:t>
            </a:r>
            <a:r>
              <a:rPr lang="en-US" b="1" u="sng" dirty="0"/>
              <a:t>Cut-off date’ of 31 December 2020</a:t>
            </a:r>
            <a:r>
              <a:rPr lang="en-US" dirty="0"/>
              <a:t>: Commodities not allowed to enter the EU market if produced on land subject to deforestation after that date. </a:t>
            </a:r>
          </a:p>
          <a:p>
            <a:pPr marL="0" indent="0">
              <a:spcBef>
                <a:spcPts val="1200"/>
              </a:spcBef>
              <a:spcAft>
                <a:spcPts val="1200"/>
              </a:spcAft>
              <a:buNone/>
            </a:pPr>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F46C79FD-C571-418B-AB0F-5EE936C85276}" type="slidenum">
              <a:rPr lang="en-GB" smtClean="0"/>
              <a:t>8</a:t>
            </a:fld>
            <a:endParaRPr lang="en-GB"/>
          </a:p>
        </p:txBody>
      </p:sp>
      <p:sp>
        <p:nvSpPr>
          <p:cNvPr id="4" name="Title 3"/>
          <p:cNvSpPr>
            <a:spLocks noGrp="1"/>
          </p:cNvSpPr>
          <p:nvPr>
            <p:ph type="title"/>
          </p:nvPr>
        </p:nvSpPr>
        <p:spPr/>
        <p:txBody>
          <a:bodyPr/>
          <a:lstStyle/>
          <a:p>
            <a:r>
              <a:rPr lang="en-US" dirty="0"/>
              <a:t>Scope</a:t>
            </a:r>
          </a:p>
        </p:txBody>
      </p:sp>
    </p:spTree>
    <p:extLst>
      <p:ext uri="{BB962C8B-B14F-4D97-AF65-F5344CB8AC3E}">
        <p14:creationId xmlns:p14="http://schemas.microsoft.com/office/powerpoint/2010/main" val="285403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9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GB" sz="9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3" name="Title 2"/>
          <p:cNvSpPr>
            <a:spLocks noGrp="1"/>
          </p:cNvSpPr>
          <p:nvPr>
            <p:ph type="title"/>
          </p:nvPr>
        </p:nvSpPr>
        <p:spPr>
          <a:xfrm>
            <a:off x="683568" y="267494"/>
            <a:ext cx="8388424" cy="586768"/>
          </a:xfrm>
        </p:spPr>
        <p:txBody>
          <a:bodyPr/>
          <a:lstStyle/>
          <a:p>
            <a:r>
              <a:rPr lang="en-US" sz="3200" b="1" dirty="0">
                <a:solidFill>
                  <a:srgbClr val="606A17"/>
                </a:solidFill>
              </a:rPr>
              <a:t>Impact Assessment</a:t>
            </a:r>
          </a:p>
        </p:txBody>
      </p:sp>
      <p:sp>
        <p:nvSpPr>
          <p:cNvPr id="4" name="Content Placeholder 1"/>
          <p:cNvSpPr txBox="1">
            <a:spLocks/>
          </p:cNvSpPr>
          <p:nvPr/>
        </p:nvSpPr>
        <p:spPr>
          <a:xfrm>
            <a:off x="288928" y="1032952"/>
            <a:ext cx="8196364" cy="3384376"/>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lvl="1" indent="0" algn="just">
              <a:spcAft>
                <a:spcPts val="1800"/>
              </a:spcAft>
              <a:buNone/>
            </a:pPr>
            <a:r>
              <a:rPr lang="en-US" sz="1800" dirty="0"/>
              <a:t>An initial analysis of approximately 20 options resulted in the following options that are shortlisted for further analysis:</a:t>
            </a:r>
          </a:p>
          <a:p>
            <a:pPr marL="800100" lvl="1" indent="-342900" algn="just">
              <a:spcAft>
                <a:spcPts val="1800"/>
              </a:spcAft>
              <a:buFont typeface="+mj-lt"/>
              <a:buAutoNum type="arabicParenR"/>
            </a:pPr>
            <a:r>
              <a:rPr lang="en-US" sz="1800" dirty="0">
                <a:solidFill>
                  <a:srgbClr val="4D4D4D"/>
                </a:solidFill>
              </a:rPr>
              <a:t>Mandatory due diligence</a:t>
            </a:r>
          </a:p>
          <a:p>
            <a:pPr marL="800100" lvl="1" indent="-342900" algn="just">
              <a:spcAft>
                <a:spcPts val="1800"/>
              </a:spcAft>
              <a:buFont typeface="+mj-lt"/>
              <a:buAutoNum type="arabicParenR"/>
            </a:pPr>
            <a:r>
              <a:rPr lang="en-US" sz="1800" u="sng" dirty="0">
                <a:solidFill>
                  <a:srgbClr val="4D4D4D"/>
                </a:solidFill>
              </a:rPr>
              <a:t>Mandatory due diligence with country benchmarking </a:t>
            </a:r>
          </a:p>
          <a:p>
            <a:pPr marL="800100" lvl="1" indent="-342900" algn="just">
              <a:spcAft>
                <a:spcPts val="1800"/>
              </a:spcAft>
              <a:buFont typeface="+mj-lt"/>
              <a:buAutoNum type="arabicParenR"/>
            </a:pPr>
            <a:r>
              <a:rPr lang="en-US" sz="1800" dirty="0">
                <a:solidFill>
                  <a:srgbClr val="4D4D4D"/>
                </a:solidFill>
              </a:rPr>
              <a:t>Mandatory due diligence with mandatory public certification</a:t>
            </a:r>
          </a:p>
          <a:p>
            <a:pPr marL="800100" lvl="1" indent="-342900" algn="just">
              <a:spcAft>
                <a:spcPts val="1800"/>
              </a:spcAft>
              <a:buFont typeface="+mj-lt"/>
              <a:buAutoNum type="arabicParenR"/>
            </a:pPr>
            <a:r>
              <a:rPr lang="en-US" sz="1800" dirty="0">
                <a:solidFill>
                  <a:srgbClr val="4D4D4D"/>
                </a:solidFill>
              </a:rPr>
              <a:t>Mandatory due diligence with mandatory labelling</a:t>
            </a:r>
          </a:p>
          <a:p>
            <a:pPr marL="800100" lvl="1" indent="-342900" algn="just">
              <a:spcAft>
                <a:spcPts val="1800"/>
              </a:spcAft>
              <a:buFont typeface="+mj-lt"/>
              <a:buAutoNum type="arabicParenR"/>
            </a:pPr>
            <a:r>
              <a:rPr lang="en-US" sz="1800" dirty="0">
                <a:solidFill>
                  <a:srgbClr val="4D4D4D"/>
                </a:solidFill>
              </a:rPr>
              <a:t>Public certification combined with country benchmarking (IUU system)</a:t>
            </a:r>
            <a:endParaRPr lang="en-US" sz="1800" dirty="0"/>
          </a:p>
        </p:txBody>
      </p:sp>
    </p:spTree>
    <p:extLst>
      <p:ext uri="{BB962C8B-B14F-4D97-AF65-F5344CB8AC3E}">
        <p14:creationId xmlns:p14="http://schemas.microsoft.com/office/powerpoint/2010/main" val="4252537071"/>
      </p:ext>
    </p:extLst>
  </p:cSld>
  <p:clrMapOvr>
    <a:masterClrMapping/>
  </p:clrMapOvr>
</p:sld>
</file>

<file path=ppt/theme/theme1.xml><?xml version="1.0" encoding="utf-8"?>
<a:theme xmlns:a="http://schemas.openxmlformats.org/drawingml/2006/main" name="2_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C Document" ma:contentTypeID="0x010100258AA79CEB83498886A3A0868112325000B45CE35AD23C734EAEF0D72453580FCB" ma:contentTypeVersion="0" ma:contentTypeDescription="Create a new document in this library." ma:contentTypeScope="" ma:versionID="f0a89958ae16e65b0b5e332e38731222">
  <xsd:schema xmlns:xsd="http://www.w3.org/2001/XMLSchema" xmlns:xs="http://www.w3.org/2001/XMLSchema" xmlns:p="http://schemas.microsoft.com/office/2006/metadata/properties" xmlns:ns2="http://schemas.microsoft.com/sharepoint/v3/fields" xmlns:ns3="ab8809e1-2236-4ad4-b427-c3775de3e162" targetNamespace="http://schemas.microsoft.com/office/2006/metadata/properties" ma:root="true" ma:fieldsID="682b3a9de30045767d3ee38070c83321" ns2:_="" ns3:_="">
    <xsd:import namespace="http://schemas.microsoft.com/sharepoint/v3/fields"/>
    <xsd:import namespace="ab8809e1-2236-4ad4-b427-c3775de3e162"/>
    <xsd:element name="properties">
      <xsd:complexType>
        <xsd:sequence>
          <xsd:element name="documentManagement">
            <xsd:complexType>
              <xsd:all>
                <xsd:element ref="ns3:EC_Collab_Reference" minOccurs="0"/>
                <xsd:element ref="ns2:_Status" minOccurs="0"/>
                <xsd:element ref="ns3:EC_Collab_DocumentLanguage"/>
                <xsd:element ref="ns3:EC_Collab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3" nillable="true" ma:displayName="Status" ma:default="Not Started" ma:hidden="true"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ab8809e1-2236-4ad4-b427-c3775de3e162"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4" ma:displayName="Language" ma:default="EN" ma:internalName="EC_Collab_DocumentLanguag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EC_Collab_Status" ma:index="15" ma:displayName="EC Status" ma:default="Not Started" ma:internalName="EC_Collab_Status">
      <xsd:simpleType>
        <xsd:restriction base="dms:Choice">
          <xsd:enumeration value="Not Started"/>
          <xsd:enumeration value="Draft"/>
          <xsd:enumeration value="Reviewed"/>
          <xsd:enumeration value="Scheduled"/>
          <xsd:enumeration value="Published"/>
          <xsd:enumeration value="Final"/>
          <xsd:enumeration value="Expir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tatus xmlns="http://schemas.microsoft.com/sharepoint/v3/fields">Not Started</_Status>
    <EC_Collab_Status xmlns="ab8809e1-2236-4ad4-b427-c3775de3e162">Draft</EC_Collab_Status>
    <EC_Collab_DocumentLanguage xmlns="ab8809e1-2236-4ad4-b427-c3775de3e162">EN</EC_Collab_DocumentLanguage>
    <EC_Collab_Reference xmlns="ab8809e1-2236-4ad4-b427-c3775de3e162" xsi:nil="true"/>
  </documentManagement>
</p:properties>
</file>

<file path=customXml/itemProps1.xml><?xml version="1.0" encoding="utf-8"?>
<ds:datastoreItem xmlns:ds="http://schemas.openxmlformats.org/officeDocument/2006/customXml" ds:itemID="{B7BE2516-4E5F-4E8E-BB07-07A3D1960F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ab8809e1-2236-4ad4-b427-c3775de3e1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A2DA33-DB0F-4723-B9EA-086431A269C4}">
  <ds:schemaRefs>
    <ds:schemaRef ds:uri="http://schemas.microsoft.com/sharepoint/v3/contenttype/forms"/>
  </ds:schemaRefs>
</ds:datastoreItem>
</file>

<file path=customXml/itemProps3.xml><?xml version="1.0" encoding="utf-8"?>
<ds:datastoreItem xmlns:ds="http://schemas.openxmlformats.org/officeDocument/2006/customXml" ds:itemID="{19CDD8D5-9B5D-4329-A5FA-BB635811A11D}">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ab8809e1-2236-4ad4-b427-c3775de3e162"/>
    <ds:schemaRef ds:uri="http://schemas.microsoft.com/office/infopath/2007/PartnerControls"/>
    <ds:schemaRef ds:uri="http://purl.org/dc/terms/"/>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8283</TotalTime>
  <Words>4181</Words>
  <Application>Microsoft Macintosh PowerPoint</Application>
  <PresentationFormat>Presentazione su schermo (16:9)</PresentationFormat>
  <Paragraphs>332</Paragraphs>
  <Slides>32</Slides>
  <Notes>28</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32</vt:i4>
      </vt:variant>
    </vt:vector>
  </HeadingPairs>
  <TitlesOfParts>
    <vt:vector size="34" baseType="lpstr">
      <vt:lpstr>Arial</vt:lpstr>
      <vt:lpstr>2_Office Theme</vt:lpstr>
      <vt:lpstr>Proposal for a Regulation on the making available on the Union market as well as export from the Union of certain commodities and products associated with deforestation and forest degradation and repealing Regulation (EU) No 995/201</vt:lpstr>
      <vt:lpstr>Political commitments</vt:lpstr>
      <vt:lpstr>Political commitments</vt:lpstr>
      <vt:lpstr>Existing Legislation</vt:lpstr>
      <vt:lpstr>Timber Regulation Fitness Check</vt:lpstr>
      <vt:lpstr>Timber Regulation Fitness Check</vt:lpstr>
      <vt:lpstr>Impact Assessment</vt:lpstr>
      <vt:lpstr>Scope</vt:lpstr>
      <vt:lpstr>Impact Assessment</vt:lpstr>
      <vt:lpstr>Objectives</vt:lpstr>
      <vt:lpstr>Main elements [1] </vt:lpstr>
      <vt:lpstr>Main elements [2] </vt:lpstr>
      <vt:lpstr> Main elements [3] </vt:lpstr>
      <vt:lpstr>Key messages  </vt:lpstr>
      <vt:lpstr>Key messages</vt:lpstr>
      <vt:lpstr>Chapter 1: General Provisions</vt:lpstr>
      <vt:lpstr>Chapter 1: General Provisions</vt:lpstr>
      <vt:lpstr>Chapter 2: Obligations of operators and traders</vt:lpstr>
      <vt:lpstr>Chapter 2: Obligations of operators and traders</vt:lpstr>
      <vt:lpstr>Chapter 2: Obligations of operators and traders</vt:lpstr>
      <vt:lpstr>Chapter 3: Obligations of MS and their competent authorities</vt:lpstr>
      <vt:lpstr>Chapter 3: Obligations of MS and their competent authorities</vt:lpstr>
      <vt:lpstr>Chapter 3: Obligations of MS and their competent authorities</vt:lpstr>
      <vt:lpstr>Chapter 4: Rules relevant for entering or leaving the Union market </vt:lpstr>
      <vt:lpstr>Chapter 5: Country benchmarking system and cooperation with third countries </vt:lpstr>
      <vt:lpstr>Chapter 5: Country benchmarking system and cooperation with third countries </vt:lpstr>
      <vt:lpstr>Chapter 6: Substantiated concern</vt:lpstr>
      <vt:lpstr>Chapter 7: Information system</vt:lpstr>
      <vt:lpstr>Chapter 8/9: Review and Final Provisions</vt:lpstr>
      <vt:lpstr>Annex I </vt:lpstr>
      <vt:lpstr>Outlook </vt:lpstr>
      <vt:lpstr>Thank you! Learn more here:  https://ec.europa.eu/environment/publications/proposal-regulation-deforestation-free-products_en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subject/>
  <dc:creator>PLANAS HERRERA Luis</dc:creator>
  <cp:keywords/>
  <dc:description/>
  <cp:lastModifiedBy>Alberto De Franceschi</cp:lastModifiedBy>
  <cp:revision>309</cp:revision>
  <dcterms:created xsi:type="dcterms:W3CDTF">2020-12-03T21:06:20Z</dcterms:created>
  <dcterms:modified xsi:type="dcterms:W3CDTF">2022-02-18T08:36:57Z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0x010100258AA79CEB83498886A3A0868112325000B45CE35AD23C734EAEF0D72453580FCB</vt:lpwstr>
  </property>
</Properties>
</file>